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6"/>
  </p:notesMasterIdLst>
  <p:handoutMasterIdLst>
    <p:handoutMasterId r:id="rId7"/>
  </p:handoutMasterIdLst>
  <p:sldIdLst>
    <p:sldId id="257" r:id="rId2"/>
    <p:sldId id="258" r:id="rId3"/>
    <p:sldId id="260" r:id="rId4"/>
    <p:sldId id="261" r:id="rId5"/>
  </p:sldIdLst>
  <p:sldSz cx="15119350" cy="10691813"/>
  <p:notesSz cx="9866313" cy="14295438"/>
  <p:defaultTextStyle>
    <a:defPPr>
      <a:defRPr lang="ja-JP"/>
    </a:defPPr>
    <a:lvl1pPr marL="0" algn="l" defTabSz="1025236" rtl="0" eaLnBrk="1" latinLnBrk="0" hangingPunct="1">
      <a:defRPr kumimoji="1" sz="2019" kern="1200">
        <a:solidFill>
          <a:schemeClr val="tx1"/>
        </a:solidFill>
        <a:latin typeface="+mn-lt"/>
        <a:ea typeface="+mn-ea"/>
        <a:cs typeface="+mn-cs"/>
      </a:defRPr>
    </a:lvl1pPr>
    <a:lvl2pPr marL="512618" algn="l" defTabSz="1025236" rtl="0" eaLnBrk="1" latinLnBrk="0" hangingPunct="1">
      <a:defRPr kumimoji="1" sz="2019" kern="1200">
        <a:solidFill>
          <a:schemeClr val="tx1"/>
        </a:solidFill>
        <a:latin typeface="+mn-lt"/>
        <a:ea typeface="+mn-ea"/>
        <a:cs typeface="+mn-cs"/>
      </a:defRPr>
    </a:lvl2pPr>
    <a:lvl3pPr marL="1025236" algn="l" defTabSz="1025236" rtl="0" eaLnBrk="1" latinLnBrk="0" hangingPunct="1">
      <a:defRPr kumimoji="1" sz="2019" kern="1200">
        <a:solidFill>
          <a:schemeClr val="tx1"/>
        </a:solidFill>
        <a:latin typeface="+mn-lt"/>
        <a:ea typeface="+mn-ea"/>
        <a:cs typeface="+mn-cs"/>
      </a:defRPr>
    </a:lvl3pPr>
    <a:lvl4pPr marL="1537854" algn="l" defTabSz="1025236" rtl="0" eaLnBrk="1" latinLnBrk="0" hangingPunct="1">
      <a:defRPr kumimoji="1" sz="2019" kern="1200">
        <a:solidFill>
          <a:schemeClr val="tx1"/>
        </a:solidFill>
        <a:latin typeface="+mn-lt"/>
        <a:ea typeface="+mn-ea"/>
        <a:cs typeface="+mn-cs"/>
      </a:defRPr>
    </a:lvl4pPr>
    <a:lvl5pPr marL="2050472" algn="l" defTabSz="1025236" rtl="0" eaLnBrk="1" latinLnBrk="0" hangingPunct="1">
      <a:defRPr kumimoji="1" sz="2019" kern="1200">
        <a:solidFill>
          <a:schemeClr val="tx1"/>
        </a:solidFill>
        <a:latin typeface="+mn-lt"/>
        <a:ea typeface="+mn-ea"/>
        <a:cs typeface="+mn-cs"/>
      </a:defRPr>
    </a:lvl5pPr>
    <a:lvl6pPr marL="2563090" algn="l" defTabSz="1025236" rtl="0" eaLnBrk="1" latinLnBrk="0" hangingPunct="1">
      <a:defRPr kumimoji="1" sz="2019" kern="1200">
        <a:solidFill>
          <a:schemeClr val="tx1"/>
        </a:solidFill>
        <a:latin typeface="+mn-lt"/>
        <a:ea typeface="+mn-ea"/>
        <a:cs typeface="+mn-cs"/>
      </a:defRPr>
    </a:lvl6pPr>
    <a:lvl7pPr marL="3075708" algn="l" defTabSz="1025236" rtl="0" eaLnBrk="1" latinLnBrk="0" hangingPunct="1">
      <a:defRPr kumimoji="1" sz="2019" kern="1200">
        <a:solidFill>
          <a:schemeClr val="tx1"/>
        </a:solidFill>
        <a:latin typeface="+mn-lt"/>
        <a:ea typeface="+mn-ea"/>
        <a:cs typeface="+mn-cs"/>
      </a:defRPr>
    </a:lvl7pPr>
    <a:lvl8pPr marL="3588326" algn="l" defTabSz="1025236" rtl="0" eaLnBrk="1" latinLnBrk="0" hangingPunct="1">
      <a:defRPr kumimoji="1" sz="2019" kern="1200">
        <a:solidFill>
          <a:schemeClr val="tx1"/>
        </a:solidFill>
        <a:latin typeface="+mn-lt"/>
        <a:ea typeface="+mn-ea"/>
        <a:cs typeface="+mn-cs"/>
      </a:defRPr>
    </a:lvl8pPr>
    <a:lvl9pPr marL="4100943" algn="l" defTabSz="1025236" rtl="0" eaLnBrk="1" latinLnBrk="0" hangingPunct="1">
      <a:defRPr kumimoji="1" sz="201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4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235" autoAdjust="0"/>
    <p:restoredTop sz="94660" autoAdjust="0"/>
  </p:normalViewPr>
  <p:slideViewPr>
    <p:cSldViewPr snapToGrid="0">
      <p:cViewPr>
        <p:scale>
          <a:sx n="70" d="100"/>
          <a:sy n="70" d="100"/>
        </p:scale>
        <p:origin x="312" y="-882"/>
      </p:cViewPr>
      <p:guideLst>
        <p:guide orient="horz" pos="3367"/>
        <p:guide pos="476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E23CA-BE14-442B-9AA9-2DBCEDB26BE8}" type="doc">
      <dgm:prSet loTypeId="urn:microsoft.com/office/officeart/2005/8/layout/radial6" loCatId="cycle" qsTypeId="urn:microsoft.com/office/officeart/2005/8/quickstyle/simple5" qsCatId="simple" csTypeId="urn:microsoft.com/office/officeart/2005/8/colors/accent2_5" csCatId="accent2" phldr="1"/>
      <dgm:spPr/>
      <dgm:t>
        <a:bodyPr/>
        <a:lstStyle/>
        <a:p>
          <a:endParaRPr kumimoji="1" lang="ja-JP" altLang="en-US"/>
        </a:p>
      </dgm:t>
    </dgm:pt>
    <dgm:pt modelId="{D2D0CD38-0B8C-4AE9-8ED8-CD76A0D9A088}">
      <dgm:prSet phldrT="[テキスト]"/>
      <dgm:spPr/>
      <dgm:t>
        <a:bodyPr/>
        <a:lstStyle/>
        <a:p>
          <a:r>
            <a:rPr kumimoji="1" lang="ja-JP" altLang="en-US" dirty="0">
              <a:latin typeface="HGP明朝E" panose="02020900000000000000" pitchFamily="18" charset="-128"/>
              <a:ea typeface="HGP明朝E" panose="02020900000000000000" pitchFamily="18" charset="-128"/>
            </a:rPr>
            <a:t>七福</a:t>
          </a:r>
        </a:p>
      </dgm:t>
    </dgm:pt>
    <dgm:pt modelId="{83955F4F-969B-4BD5-9062-15B2B7309B62}" type="parTrans" cxnId="{A3BA5327-5345-4957-9C19-9C7AFEE4D1C0}">
      <dgm:prSet/>
      <dgm:spPr/>
      <dgm:t>
        <a:bodyPr/>
        <a:lstStyle/>
        <a:p>
          <a:endParaRPr kumimoji="1" lang="ja-JP" altLang="en-US"/>
        </a:p>
      </dgm:t>
    </dgm:pt>
    <dgm:pt modelId="{506E205E-C2F9-42F5-BF37-48E13B0828BF}" type="sibTrans" cxnId="{A3BA5327-5345-4957-9C19-9C7AFEE4D1C0}">
      <dgm:prSet/>
      <dgm:spPr/>
      <dgm:t>
        <a:bodyPr/>
        <a:lstStyle/>
        <a:p>
          <a:endParaRPr kumimoji="1" lang="ja-JP" altLang="en-US"/>
        </a:p>
      </dgm:t>
    </dgm:pt>
    <dgm:pt modelId="{3E194169-B03D-48C0-B649-40465AA0BDBC}">
      <dgm:prSet phldrT="[テキスト]"/>
      <dgm:spPr/>
      <dgm:t>
        <a:bodyPr/>
        <a:lstStyle/>
        <a:p>
          <a:r>
            <a:rPr lang="ja-JP" altLang="en-US" dirty="0">
              <a:latin typeface="HGP明朝E" panose="02020900000000000000" pitchFamily="18" charset="-128"/>
              <a:ea typeface="HGP明朝E" panose="02020900000000000000" pitchFamily="18" charset="-128"/>
            </a:rPr>
            <a:t>木の香</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往診</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クリニック</a:t>
          </a:r>
          <a:endParaRPr kumimoji="1" lang="ja-JP" altLang="en-US" dirty="0">
            <a:latin typeface="HGP明朝E" panose="02020900000000000000" pitchFamily="18" charset="-128"/>
            <a:ea typeface="HGP明朝E" panose="02020900000000000000" pitchFamily="18" charset="-128"/>
          </a:endParaRPr>
        </a:p>
      </dgm:t>
    </dgm:pt>
    <dgm:pt modelId="{D6E58F63-98C8-46C4-95DB-28BAA0E85837}" type="parTrans" cxnId="{ED6DCDD7-F7A6-49C6-ACF4-C60E631F83DB}">
      <dgm:prSet/>
      <dgm:spPr/>
      <dgm:t>
        <a:bodyPr/>
        <a:lstStyle/>
        <a:p>
          <a:endParaRPr kumimoji="1" lang="ja-JP" altLang="en-US"/>
        </a:p>
      </dgm:t>
    </dgm:pt>
    <dgm:pt modelId="{57143C8B-5FD7-475D-B209-9239BA580AF8}" type="sibTrans" cxnId="{ED6DCDD7-F7A6-49C6-ACF4-C60E631F83DB}">
      <dgm:prSet/>
      <dgm:spPr/>
      <dgm:t>
        <a:bodyPr/>
        <a:lstStyle/>
        <a:p>
          <a:endParaRPr kumimoji="1" lang="ja-JP" altLang="en-US"/>
        </a:p>
      </dgm:t>
    </dgm:pt>
    <dgm:pt modelId="{3608ECE1-EA67-48C5-A49B-1733FF85E3FC}">
      <dgm:prSet phldrT="[テキスト]"/>
      <dgm:spPr/>
      <dgm:t>
        <a:bodyPr/>
        <a:lstStyle/>
        <a:p>
          <a:r>
            <a:rPr lang="ja-JP" altLang="en-US" dirty="0">
              <a:latin typeface="HGP明朝E" panose="02020900000000000000" pitchFamily="18" charset="-128"/>
              <a:ea typeface="HGP明朝E" panose="02020900000000000000" pitchFamily="18" charset="-128"/>
            </a:rPr>
            <a:t>社会医療法人愛生会</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グループ</a:t>
          </a:r>
          <a:endParaRPr kumimoji="1" lang="ja-JP" altLang="en-US" dirty="0">
            <a:latin typeface="HGP明朝E" panose="02020900000000000000" pitchFamily="18" charset="-128"/>
            <a:ea typeface="HGP明朝E" panose="02020900000000000000" pitchFamily="18" charset="-128"/>
          </a:endParaRPr>
        </a:p>
      </dgm:t>
    </dgm:pt>
    <dgm:pt modelId="{506969A8-0A79-418A-935E-EA255779F760}" type="parTrans" cxnId="{23C36C5D-FD0D-40B3-85A4-1C321ADC6A70}">
      <dgm:prSet/>
      <dgm:spPr/>
      <dgm:t>
        <a:bodyPr/>
        <a:lstStyle/>
        <a:p>
          <a:endParaRPr kumimoji="1" lang="ja-JP" altLang="en-US"/>
        </a:p>
      </dgm:t>
    </dgm:pt>
    <dgm:pt modelId="{57F943BB-B8BD-4743-8D39-2CC31B12A7E5}" type="sibTrans" cxnId="{23C36C5D-FD0D-40B3-85A4-1C321ADC6A70}">
      <dgm:prSet/>
      <dgm:spPr/>
      <dgm:t>
        <a:bodyPr/>
        <a:lstStyle/>
        <a:p>
          <a:endParaRPr kumimoji="1" lang="ja-JP" altLang="en-US"/>
        </a:p>
      </dgm:t>
    </dgm:pt>
    <dgm:pt modelId="{E9F4F08E-7980-4D06-8460-3B47F57CB9B8}">
      <dgm:prSet phldrT="[テキスト]"/>
      <dgm:spPr/>
      <dgm:t>
        <a:bodyPr/>
        <a:lstStyle/>
        <a:p>
          <a:r>
            <a:rPr kumimoji="1" lang="ja-JP" altLang="en-US" dirty="0">
              <a:latin typeface="HGP明朝E" panose="02020900000000000000" pitchFamily="18" charset="-128"/>
              <a:ea typeface="HGP明朝E" panose="02020900000000000000" pitchFamily="18" charset="-128"/>
            </a:rPr>
            <a:t>居宅介護　支援事業所</a:t>
          </a:r>
        </a:p>
      </dgm:t>
    </dgm:pt>
    <dgm:pt modelId="{3EC7E9F8-7752-4C5C-A14E-48F6674901AE}" type="parTrans" cxnId="{BCD7F65C-90B8-476D-AC43-523564CE8592}">
      <dgm:prSet/>
      <dgm:spPr/>
      <dgm:t>
        <a:bodyPr/>
        <a:lstStyle/>
        <a:p>
          <a:endParaRPr kumimoji="1" lang="ja-JP" altLang="en-US"/>
        </a:p>
      </dgm:t>
    </dgm:pt>
    <dgm:pt modelId="{99B2A833-0444-4EEC-9937-6BAE2C6EB977}" type="sibTrans" cxnId="{BCD7F65C-90B8-476D-AC43-523564CE8592}">
      <dgm:prSet/>
      <dgm:spPr/>
      <dgm:t>
        <a:bodyPr/>
        <a:lstStyle/>
        <a:p>
          <a:endParaRPr kumimoji="1" lang="ja-JP" altLang="en-US"/>
        </a:p>
      </dgm:t>
    </dgm:pt>
    <dgm:pt modelId="{1115E6E8-191C-4B95-A22C-F7A0EAAEC4B8}">
      <dgm:prSet phldrT="[テキスト]" custT="1"/>
      <dgm:spPr/>
      <dgm:t>
        <a:bodyPr/>
        <a:lstStyle/>
        <a:p>
          <a:r>
            <a:rPr kumimoji="1" lang="ja-JP" altLang="en-US" sz="1100" dirty="0">
              <a:latin typeface="HGP明朝E" panose="02020900000000000000" pitchFamily="18" charset="-128"/>
              <a:ea typeface="HGP明朝E" panose="02020900000000000000" pitchFamily="18" charset="-128"/>
            </a:rPr>
            <a:t>訪問看護</a:t>
          </a:r>
          <a:endParaRPr kumimoji="1" lang="en-US" altLang="ja-JP" sz="1100" dirty="0">
            <a:latin typeface="HGP明朝E" panose="02020900000000000000" pitchFamily="18" charset="-128"/>
            <a:ea typeface="HGP明朝E" panose="02020900000000000000" pitchFamily="18" charset="-128"/>
          </a:endParaRPr>
        </a:p>
        <a:p>
          <a:r>
            <a:rPr kumimoji="1" lang="ja-JP" altLang="en-US" sz="1100" dirty="0">
              <a:latin typeface="HGP明朝E" panose="02020900000000000000" pitchFamily="18" charset="-128"/>
              <a:ea typeface="HGP明朝E" panose="02020900000000000000" pitchFamily="18" charset="-128"/>
            </a:rPr>
            <a:t>ステーション</a:t>
          </a:r>
        </a:p>
      </dgm:t>
    </dgm:pt>
    <dgm:pt modelId="{41DD3670-3A52-4318-ADB4-C6100AF0DD20}" type="parTrans" cxnId="{ACADF997-20A0-4566-83E3-9D225A65CF0E}">
      <dgm:prSet/>
      <dgm:spPr/>
      <dgm:t>
        <a:bodyPr/>
        <a:lstStyle/>
        <a:p>
          <a:endParaRPr kumimoji="1" lang="ja-JP" altLang="en-US"/>
        </a:p>
      </dgm:t>
    </dgm:pt>
    <dgm:pt modelId="{2BCC4305-FC28-4DB1-8697-E277132E7F4C}" type="sibTrans" cxnId="{ACADF997-20A0-4566-83E3-9D225A65CF0E}">
      <dgm:prSet/>
      <dgm:spPr/>
      <dgm:t>
        <a:bodyPr/>
        <a:lstStyle/>
        <a:p>
          <a:endParaRPr kumimoji="1" lang="ja-JP" altLang="en-US"/>
        </a:p>
      </dgm:t>
    </dgm:pt>
    <dgm:pt modelId="{27ECD9F3-FA8A-4E5F-88A6-DE010ACCD2E9}">
      <dgm:prSet phldrT="[テキスト]"/>
      <dgm:spPr>
        <a:solidFill>
          <a:schemeClr val="accent2"/>
        </a:solidFill>
      </dgm:spPr>
      <dgm:t>
        <a:bodyPr/>
        <a:lstStyle/>
        <a:p>
          <a:r>
            <a:rPr kumimoji="1" lang="ja-JP" altLang="en-US" dirty="0">
              <a:latin typeface="HGP明朝E" panose="02020900000000000000" pitchFamily="18" charset="-128"/>
              <a:ea typeface="HGP明朝E" panose="02020900000000000000" pitchFamily="18" charset="-128"/>
            </a:rPr>
            <a:t>近隣の病院かかりつけ医</a:t>
          </a:r>
        </a:p>
      </dgm:t>
    </dgm:pt>
    <dgm:pt modelId="{A9FE1F6F-06F2-40A9-8164-3DFFCCA2B25E}" type="parTrans" cxnId="{F9AA1403-6850-44D5-9FFA-61269B75CB8A}">
      <dgm:prSet/>
      <dgm:spPr/>
      <dgm:t>
        <a:bodyPr/>
        <a:lstStyle/>
        <a:p>
          <a:endParaRPr kumimoji="1" lang="ja-JP" altLang="en-US"/>
        </a:p>
      </dgm:t>
    </dgm:pt>
    <dgm:pt modelId="{8E166883-8CAD-428A-8F2F-38B4DE14BDB0}" type="sibTrans" cxnId="{F9AA1403-6850-44D5-9FFA-61269B75CB8A}">
      <dgm:prSet/>
      <dgm:spPr/>
      <dgm:t>
        <a:bodyPr/>
        <a:lstStyle/>
        <a:p>
          <a:endParaRPr kumimoji="1" lang="ja-JP" altLang="en-US"/>
        </a:p>
      </dgm:t>
    </dgm:pt>
    <dgm:pt modelId="{4E5B1DE2-6118-4A82-AA64-07B04FB11A7C}">
      <dgm:prSet phldrT="[テキスト]"/>
      <dgm:spPr/>
      <dgm:t>
        <a:bodyPr/>
        <a:lstStyle/>
        <a:p>
          <a:r>
            <a:rPr kumimoji="1" lang="ja-JP" altLang="en-US" dirty="0">
              <a:latin typeface="HGP明朝E" panose="02020900000000000000" pitchFamily="18" charset="-128"/>
              <a:ea typeface="HGP明朝E" panose="02020900000000000000" pitchFamily="18" charset="-128"/>
            </a:rPr>
            <a:t>みどり薬局</a:t>
          </a:r>
        </a:p>
      </dgm:t>
    </dgm:pt>
    <dgm:pt modelId="{77A8D480-09F3-4DE8-931F-1B6FA44EC533}" type="parTrans" cxnId="{FA69D3F8-62F6-4B26-A221-56B35434FC73}">
      <dgm:prSet/>
      <dgm:spPr/>
      <dgm:t>
        <a:bodyPr/>
        <a:lstStyle/>
        <a:p>
          <a:endParaRPr kumimoji="1" lang="ja-JP" altLang="en-US"/>
        </a:p>
      </dgm:t>
    </dgm:pt>
    <dgm:pt modelId="{541540F4-F3A6-4345-9A58-A1902CF6AEA3}" type="sibTrans" cxnId="{FA69D3F8-62F6-4B26-A221-56B35434FC73}">
      <dgm:prSet/>
      <dgm:spPr/>
      <dgm:t>
        <a:bodyPr/>
        <a:lstStyle/>
        <a:p>
          <a:endParaRPr kumimoji="1" lang="ja-JP" altLang="en-US"/>
        </a:p>
      </dgm:t>
    </dgm:pt>
    <dgm:pt modelId="{49DD0658-D5C9-423B-A97A-3C1B72A4640A}" type="pres">
      <dgm:prSet presAssocID="{A91E23CA-BE14-442B-9AA9-2DBCEDB26BE8}" presName="Name0" presStyleCnt="0">
        <dgm:presLayoutVars>
          <dgm:chMax val="1"/>
          <dgm:dir/>
          <dgm:animLvl val="ctr"/>
          <dgm:resizeHandles val="exact"/>
        </dgm:presLayoutVars>
      </dgm:prSet>
      <dgm:spPr/>
    </dgm:pt>
    <dgm:pt modelId="{3145FBFF-C675-4FCE-9781-59C0E37A462A}" type="pres">
      <dgm:prSet presAssocID="{D2D0CD38-0B8C-4AE9-8ED8-CD76A0D9A088}" presName="centerShape" presStyleLbl="node0" presStyleIdx="0" presStyleCnt="1" custScaleX="133135" custScaleY="127372"/>
      <dgm:spPr/>
    </dgm:pt>
    <dgm:pt modelId="{ADCE8D33-1B9F-4B18-93DD-D8C431A7116C}" type="pres">
      <dgm:prSet presAssocID="{3E194169-B03D-48C0-B649-40465AA0BDBC}" presName="node" presStyleLbl="node1" presStyleIdx="0" presStyleCnt="6">
        <dgm:presLayoutVars>
          <dgm:bulletEnabled val="1"/>
        </dgm:presLayoutVars>
      </dgm:prSet>
      <dgm:spPr/>
    </dgm:pt>
    <dgm:pt modelId="{287EE0EE-6A16-43B8-B99E-769E691292D8}" type="pres">
      <dgm:prSet presAssocID="{3E194169-B03D-48C0-B649-40465AA0BDBC}" presName="dummy" presStyleCnt="0"/>
      <dgm:spPr/>
    </dgm:pt>
    <dgm:pt modelId="{0FACC8B6-6960-4358-A199-815F9EA5D272}" type="pres">
      <dgm:prSet presAssocID="{57143C8B-5FD7-475D-B209-9239BA580AF8}" presName="sibTrans" presStyleLbl="sibTrans2D1" presStyleIdx="0" presStyleCnt="6"/>
      <dgm:spPr/>
    </dgm:pt>
    <dgm:pt modelId="{21A7F906-9D3C-482B-8EEE-3810EB4847F3}" type="pres">
      <dgm:prSet presAssocID="{3608ECE1-EA67-48C5-A49B-1733FF85E3FC}" presName="node" presStyleLbl="node1" presStyleIdx="1" presStyleCnt="6" custScaleX="138929" custScaleY="107964" custRadScaleRad="103190" custRadScaleInc="-2465">
        <dgm:presLayoutVars>
          <dgm:bulletEnabled val="1"/>
        </dgm:presLayoutVars>
      </dgm:prSet>
      <dgm:spPr/>
    </dgm:pt>
    <dgm:pt modelId="{BDCE785F-5D22-402B-8C69-1C3AA04095D9}" type="pres">
      <dgm:prSet presAssocID="{3608ECE1-EA67-48C5-A49B-1733FF85E3FC}" presName="dummy" presStyleCnt="0"/>
      <dgm:spPr/>
    </dgm:pt>
    <dgm:pt modelId="{CC46E606-992C-4418-952D-0BA8AE7307C4}" type="pres">
      <dgm:prSet presAssocID="{57F943BB-B8BD-4743-8D39-2CC31B12A7E5}" presName="sibTrans" presStyleLbl="sibTrans2D1" presStyleIdx="1" presStyleCnt="6"/>
      <dgm:spPr/>
    </dgm:pt>
    <dgm:pt modelId="{6585FF9E-E507-4048-B63B-14A676B9A8C9}" type="pres">
      <dgm:prSet presAssocID="{E9F4F08E-7980-4D06-8460-3B47F57CB9B8}" presName="node" presStyleLbl="node1" presStyleIdx="2" presStyleCnt="6" custScaleX="109328">
        <dgm:presLayoutVars>
          <dgm:bulletEnabled val="1"/>
        </dgm:presLayoutVars>
      </dgm:prSet>
      <dgm:spPr/>
    </dgm:pt>
    <dgm:pt modelId="{12C71C32-36FD-4E28-8C5E-6A6BBF53160E}" type="pres">
      <dgm:prSet presAssocID="{E9F4F08E-7980-4D06-8460-3B47F57CB9B8}" presName="dummy" presStyleCnt="0"/>
      <dgm:spPr/>
    </dgm:pt>
    <dgm:pt modelId="{3A843175-7E96-4F67-9BA9-E90B649D5CBF}" type="pres">
      <dgm:prSet presAssocID="{99B2A833-0444-4EEC-9937-6BAE2C6EB977}" presName="sibTrans" presStyleLbl="sibTrans2D1" presStyleIdx="2" presStyleCnt="6"/>
      <dgm:spPr/>
    </dgm:pt>
    <dgm:pt modelId="{A46D0E0D-95C3-46EB-BF58-02B04F4D4F42}" type="pres">
      <dgm:prSet presAssocID="{1115E6E8-191C-4B95-A22C-F7A0EAAEC4B8}" presName="node" presStyleLbl="node1" presStyleIdx="3" presStyleCnt="6" custScaleX="112062">
        <dgm:presLayoutVars>
          <dgm:bulletEnabled val="1"/>
        </dgm:presLayoutVars>
      </dgm:prSet>
      <dgm:spPr/>
    </dgm:pt>
    <dgm:pt modelId="{63681BCE-E6E2-45C7-8BCD-25F173F0B8A5}" type="pres">
      <dgm:prSet presAssocID="{1115E6E8-191C-4B95-A22C-F7A0EAAEC4B8}" presName="dummy" presStyleCnt="0"/>
      <dgm:spPr/>
    </dgm:pt>
    <dgm:pt modelId="{166A6483-78B8-45A8-A8A2-15A282DFA3BD}" type="pres">
      <dgm:prSet presAssocID="{2BCC4305-FC28-4DB1-8697-E277132E7F4C}" presName="sibTrans" presStyleLbl="sibTrans2D1" presStyleIdx="3" presStyleCnt="6"/>
      <dgm:spPr/>
    </dgm:pt>
    <dgm:pt modelId="{95774593-587B-43EA-8ACD-D495564624CC}" type="pres">
      <dgm:prSet presAssocID="{27ECD9F3-FA8A-4E5F-88A6-DE010ACCD2E9}" presName="node" presStyleLbl="node1" presStyleIdx="4" presStyleCnt="6" custScaleX="115753" custScaleY="114751">
        <dgm:presLayoutVars>
          <dgm:bulletEnabled val="1"/>
        </dgm:presLayoutVars>
      </dgm:prSet>
      <dgm:spPr/>
    </dgm:pt>
    <dgm:pt modelId="{F7BA73F8-1564-4A26-93B1-8992A8E244AF}" type="pres">
      <dgm:prSet presAssocID="{27ECD9F3-FA8A-4E5F-88A6-DE010ACCD2E9}" presName="dummy" presStyleCnt="0"/>
      <dgm:spPr/>
    </dgm:pt>
    <dgm:pt modelId="{BCDF5F99-0671-4386-AA98-8C0031E7D531}" type="pres">
      <dgm:prSet presAssocID="{8E166883-8CAD-428A-8F2F-38B4DE14BDB0}" presName="sibTrans" presStyleLbl="sibTrans2D1" presStyleIdx="4" presStyleCnt="6"/>
      <dgm:spPr/>
    </dgm:pt>
    <dgm:pt modelId="{CEF2A2A9-475B-4098-BED5-D9D606A6AF92}" type="pres">
      <dgm:prSet presAssocID="{4E5B1DE2-6118-4A82-AA64-07B04FB11A7C}" presName="node" presStyleLbl="node1" presStyleIdx="5" presStyleCnt="6" custScaleX="119142" custScaleY="106429">
        <dgm:presLayoutVars>
          <dgm:bulletEnabled val="1"/>
        </dgm:presLayoutVars>
      </dgm:prSet>
      <dgm:spPr/>
    </dgm:pt>
    <dgm:pt modelId="{149DC81A-9AEC-4E6B-B74D-A87DDBBBA45A}" type="pres">
      <dgm:prSet presAssocID="{4E5B1DE2-6118-4A82-AA64-07B04FB11A7C}" presName="dummy" presStyleCnt="0"/>
      <dgm:spPr/>
    </dgm:pt>
    <dgm:pt modelId="{2769ECA4-A95E-4040-AEA1-3EE4A099C436}" type="pres">
      <dgm:prSet presAssocID="{541540F4-F3A6-4345-9A58-A1902CF6AEA3}" presName="sibTrans" presStyleLbl="sibTrans2D1" presStyleIdx="5" presStyleCnt="6"/>
      <dgm:spPr/>
    </dgm:pt>
  </dgm:ptLst>
  <dgm:cxnLst>
    <dgm:cxn modelId="{F9AA1403-6850-44D5-9FFA-61269B75CB8A}" srcId="{D2D0CD38-0B8C-4AE9-8ED8-CD76A0D9A088}" destId="{27ECD9F3-FA8A-4E5F-88A6-DE010ACCD2E9}" srcOrd="4" destOrd="0" parTransId="{A9FE1F6F-06F2-40A9-8164-3DFFCCA2B25E}" sibTransId="{8E166883-8CAD-428A-8F2F-38B4DE14BDB0}"/>
    <dgm:cxn modelId="{04026311-9ED0-4E9B-AF63-2820B7F25733}" type="presOf" srcId="{E9F4F08E-7980-4D06-8460-3B47F57CB9B8}" destId="{6585FF9E-E507-4048-B63B-14A676B9A8C9}" srcOrd="0" destOrd="0" presId="urn:microsoft.com/office/officeart/2005/8/layout/radial6"/>
    <dgm:cxn modelId="{4D7F2220-81F2-4989-8946-3DC75146D0A4}" type="presOf" srcId="{57F943BB-B8BD-4743-8D39-2CC31B12A7E5}" destId="{CC46E606-992C-4418-952D-0BA8AE7307C4}" srcOrd="0" destOrd="0" presId="urn:microsoft.com/office/officeart/2005/8/layout/radial6"/>
    <dgm:cxn modelId="{94A1FE22-DF90-42FD-B8C7-AB74C236B7C4}" type="presOf" srcId="{3608ECE1-EA67-48C5-A49B-1733FF85E3FC}" destId="{21A7F906-9D3C-482B-8EEE-3810EB4847F3}" srcOrd="0" destOrd="0" presId="urn:microsoft.com/office/officeart/2005/8/layout/radial6"/>
    <dgm:cxn modelId="{A6434927-4B2F-4B7F-B82F-CC198060B6A2}" type="presOf" srcId="{8E166883-8CAD-428A-8F2F-38B4DE14BDB0}" destId="{BCDF5F99-0671-4386-AA98-8C0031E7D531}" srcOrd="0" destOrd="0" presId="urn:microsoft.com/office/officeart/2005/8/layout/radial6"/>
    <dgm:cxn modelId="{A3BA5327-5345-4957-9C19-9C7AFEE4D1C0}" srcId="{A91E23CA-BE14-442B-9AA9-2DBCEDB26BE8}" destId="{D2D0CD38-0B8C-4AE9-8ED8-CD76A0D9A088}" srcOrd="0" destOrd="0" parTransId="{83955F4F-969B-4BD5-9062-15B2B7309B62}" sibTransId="{506E205E-C2F9-42F5-BF37-48E13B0828BF}"/>
    <dgm:cxn modelId="{BCD7F65C-90B8-476D-AC43-523564CE8592}" srcId="{D2D0CD38-0B8C-4AE9-8ED8-CD76A0D9A088}" destId="{E9F4F08E-7980-4D06-8460-3B47F57CB9B8}" srcOrd="2" destOrd="0" parTransId="{3EC7E9F8-7752-4C5C-A14E-48F6674901AE}" sibTransId="{99B2A833-0444-4EEC-9937-6BAE2C6EB977}"/>
    <dgm:cxn modelId="{23C36C5D-FD0D-40B3-85A4-1C321ADC6A70}" srcId="{D2D0CD38-0B8C-4AE9-8ED8-CD76A0D9A088}" destId="{3608ECE1-EA67-48C5-A49B-1733FF85E3FC}" srcOrd="1" destOrd="0" parTransId="{506969A8-0A79-418A-935E-EA255779F760}" sibTransId="{57F943BB-B8BD-4743-8D39-2CC31B12A7E5}"/>
    <dgm:cxn modelId="{98756F52-351A-48F8-9630-CCC16E1D1872}" type="presOf" srcId="{3E194169-B03D-48C0-B649-40465AA0BDBC}" destId="{ADCE8D33-1B9F-4B18-93DD-D8C431A7116C}" srcOrd="0" destOrd="0" presId="urn:microsoft.com/office/officeart/2005/8/layout/radial6"/>
    <dgm:cxn modelId="{EFD17452-99D2-4445-BCD3-CB1F50913813}" type="presOf" srcId="{2BCC4305-FC28-4DB1-8697-E277132E7F4C}" destId="{166A6483-78B8-45A8-A8A2-15A282DFA3BD}" srcOrd="0" destOrd="0" presId="urn:microsoft.com/office/officeart/2005/8/layout/radial6"/>
    <dgm:cxn modelId="{88C3F57E-47FB-4124-9629-E6C4BD8AFABF}" type="presOf" srcId="{99B2A833-0444-4EEC-9937-6BAE2C6EB977}" destId="{3A843175-7E96-4F67-9BA9-E90B649D5CBF}" srcOrd="0" destOrd="0" presId="urn:microsoft.com/office/officeart/2005/8/layout/radial6"/>
    <dgm:cxn modelId="{ACADF997-20A0-4566-83E3-9D225A65CF0E}" srcId="{D2D0CD38-0B8C-4AE9-8ED8-CD76A0D9A088}" destId="{1115E6E8-191C-4B95-A22C-F7A0EAAEC4B8}" srcOrd="3" destOrd="0" parTransId="{41DD3670-3A52-4318-ADB4-C6100AF0DD20}" sibTransId="{2BCC4305-FC28-4DB1-8697-E277132E7F4C}"/>
    <dgm:cxn modelId="{FE2397A6-E706-4A5C-9558-5D86104E6599}" type="presOf" srcId="{D2D0CD38-0B8C-4AE9-8ED8-CD76A0D9A088}" destId="{3145FBFF-C675-4FCE-9781-59C0E37A462A}" srcOrd="0" destOrd="0" presId="urn:microsoft.com/office/officeart/2005/8/layout/radial6"/>
    <dgm:cxn modelId="{36CC6ED1-EB45-4B20-B9CA-BEE226674700}" type="presOf" srcId="{A91E23CA-BE14-442B-9AA9-2DBCEDB26BE8}" destId="{49DD0658-D5C9-423B-A97A-3C1B72A4640A}" srcOrd="0" destOrd="0" presId="urn:microsoft.com/office/officeart/2005/8/layout/radial6"/>
    <dgm:cxn modelId="{D5AA13D3-2857-46DC-B08C-D378F5A07395}" type="presOf" srcId="{57143C8B-5FD7-475D-B209-9239BA580AF8}" destId="{0FACC8B6-6960-4358-A199-815F9EA5D272}" srcOrd="0" destOrd="0" presId="urn:microsoft.com/office/officeart/2005/8/layout/radial6"/>
    <dgm:cxn modelId="{ED6DCDD7-F7A6-49C6-ACF4-C60E631F83DB}" srcId="{D2D0CD38-0B8C-4AE9-8ED8-CD76A0D9A088}" destId="{3E194169-B03D-48C0-B649-40465AA0BDBC}" srcOrd="0" destOrd="0" parTransId="{D6E58F63-98C8-46C4-95DB-28BAA0E85837}" sibTransId="{57143C8B-5FD7-475D-B209-9239BA580AF8}"/>
    <dgm:cxn modelId="{4F40DCDF-1774-4FDD-B310-BFCDBE81EBC9}" type="presOf" srcId="{4E5B1DE2-6118-4A82-AA64-07B04FB11A7C}" destId="{CEF2A2A9-475B-4098-BED5-D9D606A6AF92}" srcOrd="0" destOrd="0" presId="urn:microsoft.com/office/officeart/2005/8/layout/radial6"/>
    <dgm:cxn modelId="{19BC36E3-2F91-4B79-8015-5AC506FFCCC5}" type="presOf" srcId="{1115E6E8-191C-4B95-A22C-F7A0EAAEC4B8}" destId="{A46D0E0D-95C3-46EB-BF58-02B04F4D4F42}" srcOrd="0" destOrd="0" presId="urn:microsoft.com/office/officeart/2005/8/layout/radial6"/>
    <dgm:cxn modelId="{52E4B1EF-C109-4AA3-BA82-C297D515C807}" type="presOf" srcId="{27ECD9F3-FA8A-4E5F-88A6-DE010ACCD2E9}" destId="{95774593-587B-43EA-8ACD-D495564624CC}" srcOrd="0" destOrd="0" presId="urn:microsoft.com/office/officeart/2005/8/layout/radial6"/>
    <dgm:cxn modelId="{503B60F2-7F1A-4790-BD7E-7BA43D0511F6}" type="presOf" srcId="{541540F4-F3A6-4345-9A58-A1902CF6AEA3}" destId="{2769ECA4-A95E-4040-AEA1-3EE4A099C436}" srcOrd="0" destOrd="0" presId="urn:microsoft.com/office/officeart/2005/8/layout/radial6"/>
    <dgm:cxn modelId="{FA69D3F8-62F6-4B26-A221-56B35434FC73}" srcId="{D2D0CD38-0B8C-4AE9-8ED8-CD76A0D9A088}" destId="{4E5B1DE2-6118-4A82-AA64-07B04FB11A7C}" srcOrd="5" destOrd="0" parTransId="{77A8D480-09F3-4DE8-931F-1B6FA44EC533}" sibTransId="{541540F4-F3A6-4345-9A58-A1902CF6AEA3}"/>
    <dgm:cxn modelId="{40CA830E-A54F-4B64-BE53-814833EABCB6}" type="presParOf" srcId="{49DD0658-D5C9-423B-A97A-3C1B72A4640A}" destId="{3145FBFF-C675-4FCE-9781-59C0E37A462A}" srcOrd="0" destOrd="0" presId="urn:microsoft.com/office/officeart/2005/8/layout/radial6"/>
    <dgm:cxn modelId="{AD013E54-ECE9-485E-9835-C0E7DAB4BFB5}" type="presParOf" srcId="{49DD0658-D5C9-423B-A97A-3C1B72A4640A}" destId="{ADCE8D33-1B9F-4B18-93DD-D8C431A7116C}" srcOrd="1" destOrd="0" presId="urn:microsoft.com/office/officeart/2005/8/layout/radial6"/>
    <dgm:cxn modelId="{5637A42D-C84F-454E-A35A-95C43D39C637}" type="presParOf" srcId="{49DD0658-D5C9-423B-A97A-3C1B72A4640A}" destId="{287EE0EE-6A16-43B8-B99E-769E691292D8}" srcOrd="2" destOrd="0" presId="urn:microsoft.com/office/officeart/2005/8/layout/radial6"/>
    <dgm:cxn modelId="{4D57DCB1-C66C-465D-847F-9520A1A2B00B}" type="presParOf" srcId="{49DD0658-D5C9-423B-A97A-3C1B72A4640A}" destId="{0FACC8B6-6960-4358-A199-815F9EA5D272}" srcOrd="3" destOrd="0" presId="urn:microsoft.com/office/officeart/2005/8/layout/radial6"/>
    <dgm:cxn modelId="{4D91ABEE-F8B2-44C9-A143-83F6195ABD22}" type="presParOf" srcId="{49DD0658-D5C9-423B-A97A-3C1B72A4640A}" destId="{21A7F906-9D3C-482B-8EEE-3810EB4847F3}" srcOrd="4" destOrd="0" presId="urn:microsoft.com/office/officeart/2005/8/layout/radial6"/>
    <dgm:cxn modelId="{A8386752-E116-4D6F-9EEF-7BA6BE6411BB}" type="presParOf" srcId="{49DD0658-D5C9-423B-A97A-3C1B72A4640A}" destId="{BDCE785F-5D22-402B-8C69-1C3AA04095D9}" srcOrd="5" destOrd="0" presId="urn:microsoft.com/office/officeart/2005/8/layout/radial6"/>
    <dgm:cxn modelId="{E448B124-E315-46C2-9C45-334D9DF596AA}" type="presParOf" srcId="{49DD0658-D5C9-423B-A97A-3C1B72A4640A}" destId="{CC46E606-992C-4418-952D-0BA8AE7307C4}" srcOrd="6" destOrd="0" presId="urn:microsoft.com/office/officeart/2005/8/layout/radial6"/>
    <dgm:cxn modelId="{5F7E1A48-B836-4670-AF18-0F2788C081CA}" type="presParOf" srcId="{49DD0658-D5C9-423B-A97A-3C1B72A4640A}" destId="{6585FF9E-E507-4048-B63B-14A676B9A8C9}" srcOrd="7" destOrd="0" presId="urn:microsoft.com/office/officeart/2005/8/layout/radial6"/>
    <dgm:cxn modelId="{3BAE903F-22E2-4867-B4A8-E0BEA3899A67}" type="presParOf" srcId="{49DD0658-D5C9-423B-A97A-3C1B72A4640A}" destId="{12C71C32-36FD-4E28-8C5E-6A6BBF53160E}" srcOrd="8" destOrd="0" presId="urn:microsoft.com/office/officeart/2005/8/layout/radial6"/>
    <dgm:cxn modelId="{A934EA1D-8AD5-43D5-AF65-70C9AFD04C69}" type="presParOf" srcId="{49DD0658-D5C9-423B-A97A-3C1B72A4640A}" destId="{3A843175-7E96-4F67-9BA9-E90B649D5CBF}" srcOrd="9" destOrd="0" presId="urn:microsoft.com/office/officeart/2005/8/layout/radial6"/>
    <dgm:cxn modelId="{4F4B4154-71AF-4225-9C70-68C3929FA68C}" type="presParOf" srcId="{49DD0658-D5C9-423B-A97A-3C1B72A4640A}" destId="{A46D0E0D-95C3-46EB-BF58-02B04F4D4F42}" srcOrd="10" destOrd="0" presId="urn:microsoft.com/office/officeart/2005/8/layout/radial6"/>
    <dgm:cxn modelId="{10808085-890B-4922-919B-B621C45B550F}" type="presParOf" srcId="{49DD0658-D5C9-423B-A97A-3C1B72A4640A}" destId="{63681BCE-E6E2-45C7-8BCD-25F173F0B8A5}" srcOrd="11" destOrd="0" presId="urn:microsoft.com/office/officeart/2005/8/layout/radial6"/>
    <dgm:cxn modelId="{E267AC65-2EA0-46A6-83DF-BC448D35656A}" type="presParOf" srcId="{49DD0658-D5C9-423B-A97A-3C1B72A4640A}" destId="{166A6483-78B8-45A8-A8A2-15A282DFA3BD}" srcOrd="12" destOrd="0" presId="urn:microsoft.com/office/officeart/2005/8/layout/radial6"/>
    <dgm:cxn modelId="{B50122BF-3594-430D-8913-981522D80C7E}" type="presParOf" srcId="{49DD0658-D5C9-423B-A97A-3C1B72A4640A}" destId="{95774593-587B-43EA-8ACD-D495564624CC}" srcOrd="13" destOrd="0" presId="urn:microsoft.com/office/officeart/2005/8/layout/radial6"/>
    <dgm:cxn modelId="{1963C524-2C1D-4E15-914A-B1E63871E54B}" type="presParOf" srcId="{49DD0658-D5C9-423B-A97A-3C1B72A4640A}" destId="{F7BA73F8-1564-4A26-93B1-8992A8E244AF}" srcOrd="14" destOrd="0" presId="urn:microsoft.com/office/officeart/2005/8/layout/radial6"/>
    <dgm:cxn modelId="{E7189A04-3265-43C5-A347-35E5277F376A}" type="presParOf" srcId="{49DD0658-D5C9-423B-A97A-3C1B72A4640A}" destId="{BCDF5F99-0671-4386-AA98-8C0031E7D531}" srcOrd="15" destOrd="0" presId="urn:microsoft.com/office/officeart/2005/8/layout/radial6"/>
    <dgm:cxn modelId="{13747CB8-C103-4613-9386-E7D24D282581}" type="presParOf" srcId="{49DD0658-D5C9-423B-A97A-3C1B72A4640A}" destId="{CEF2A2A9-475B-4098-BED5-D9D606A6AF92}" srcOrd="16" destOrd="0" presId="urn:microsoft.com/office/officeart/2005/8/layout/radial6"/>
    <dgm:cxn modelId="{DA949C9C-A120-42D5-A82C-7A9F9B867A40}" type="presParOf" srcId="{49DD0658-D5C9-423B-A97A-3C1B72A4640A}" destId="{149DC81A-9AEC-4E6B-B74D-A87DDBBBA45A}" srcOrd="17" destOrd="0" presId="urn:microsoft.com/office/officeart/2005/8/layout/radial6"/>
    <dgm:cxn modelId="{55344980-BA99-40F0-9D91-D64E957A1AA2}" type="presParOf" srcId="{49DD0658-D5C9-423B-A97A-3C1B72A4640A}" destId="{2769ECA4-A95E-4040-AEA1-3EE4A099C436}" srcOrd="18"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9ECA4-A95E-4040-AEA1-3EE4A099C436}">
      <dsp:nvSpPr>
        <dsp:cNvPr id="0" name=""/>
        <dsp:cNvSpPr/>
      </dsp:nvSpPr>
      <dsp:spPr>
        <a:xfrm>
          <a:off x="1445989" y="455485"/>
          <a:ext cx="3115113" cy="3115113"/>
        </a:xfrm>
        <a:prstGeom prst="blockArc">
          <a:avLst>
            <a:gd name="adj1" fmla="val 12600000"/>
            <a:gd name="adj2" fmla="val 16200000"/>
            <a:gd name="adj3" fmla="val 4518"/>
          </a:avLst>
        </a:prstGeom>
        <a:gradFill rotWithShape="0">
          <a:gsLst>
            <a:gs pos="0">
              <a:schemeClr val="accent2">
                <a:shade val="90000"/>
                <a:hueOff val="-574681"/>
                <a:satOff val="409"/>
                <a:lumOff val="32114"/>
                <a:alphaOff val="0"/>
                <a:satMod val="103000"/>
                <a:lumMod val="102000"/>
                <a:tint val="94000"/>
              </a:schemeClr>
            </a:gs>
            <a:gs pos="50000">
              <a:schemeClr val="accent2">
                <a:shade val="90000"/>
                <a:hueOff val="-574681"/>
                <a:satOff val="409"/>
                <a:lumOff val="32114"/>
                <a:alphaOff val="0"/>
                <a:satMod val="110000"/>
                <a:lumMod val="100000"/>
                <a:shade val="100000"/>
              </a:schemeClr>
            </a:gs>
            <a:gs pos="100000">
              <a:schemeClr val="accent2">
                <a:shade val="90000"/>
                <a:hueOff val="-574681"/>
                <a:satOff val="409"/>
                <a:lumOff val="321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CDF5F99-0671-4386-AA98-8C0031E7D531}">
      <dsp:nvSpPr>
        <dsp:cNvPr id="0" name=""/>
        <dsp:cNvSpPr/>
      </dsp:nvSpPr>
      <dsp:spPr>
        <a:xfrm>
          <a:off x="1445989" y="455485"/>
          <a:ext cx="3115113" cy="3115113"/>
        </a:xfrm>
        <a:prstGeom prst="blockArc">
          <a:avLst>
            <a:gd name="adj1" fmla="val 9000000"/>
            <a:gd name="adj2" fmla="val 12600000"/>
            <a:gd name="adj3" fmla="val 4518"/>
          </a:avLst>
        </a:prstGeom>
        <a:gradFill rotWithShape="0">
          <a:gsLst>
            <a:gs pos="0">
              <a:schemeClr val="accent2">
                <a:shade val="90000"/>
                <a:hueOff val="-459745"/>
                <a:satOff val="327"/>
                <a:lumOff val="25691"/>
                <a:alphaOff val="0"/>
                <a:satMod val="103000"/>
                <a:lumMod val="102000"/>
                <a:tint val="94000"/>
              </a:schemeClr>
            </a:gs>
            <a:gs pos="50000">
              <a:schemeClr val="accent2">
                <a:shade val="90000"/>
                <a:hueOff val="-459745"/>
                <a:satOff val="327"/>
                <a:lumOff val="25691"/>
                <a:alphaOff val="0"/>
                <a:satMod val="110000"/>
                <a:lumMod val="100000"/>
                <a:shade val="100000"/>
              </a:schemeClr>
            </a:gs>
            <a:gs pos="100000">
              <a:schemeClr val="accent2">
                <a:shade val="90000"/>
                <a:hueOff val="-459745"/>
                <a:satOff val="327"/>
                <a:lumOff val="256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66A6483-78B8-45A8-A8A2-15A282DFA3BD}">
      <dsp:nvSpPr>
        <dsp:cNvPr id="0" name=""/>
        <dsp:cNvSpPr/>
      </dsp:nvSpPr>
      <dsp:spPr>
        <a:xfrm>
          <a:off x="1445989" y="455485"/>
          <a:ext cx="3115113" cy="3115113"/>
        </a:xfrm>
        <a:prstGeom prst="blockArc">
          <a:avLst>
            <a:gd name="adj1" fmla="val 5400000"/>
            <a:gd name="adj2" fmla="val 9000000"/>
            <a:gd name="adj3" fmla="val 4518"/>
          </a:avLst>
        </a:prstGeom>
        <a:gradFill rotWithShape="0">
          <a:gsLst>
            <a:gs pos="0">
              <a:schemeClr val="accent2">
                <a:shade val="90000"/>
                <a:hueOff val="-344809"/>
                <a:satOff val="245"/>
                <a:lumOff val="19268"/>
                <a:alphaOff val="0"/>
                <a:satMod val="103000"/>
                <a:lumMod val="102000"/>
                <a:tint val="94000"/>
              </a:schemeClr>
            </a:gs>
            <a:gs pos="50000">
              <a:schemeClr val="accent2">
                <a:shade val="90000"/>
                <a:hueOff val="-344809"/>
                <a:satOff val="245"/>
                <a:lumOff val="19268"/>
                <a:alphaOff val="0"/>
                <a:satMod val="110000"/>
                <a:lumMod val="100000"/>
                <a:shade val="100000"/>
              </a:schemeClr>
            </a:gs>
            <a:gs pos="100000">
              <a:schemeClr val="accent2">
                <a:shade val="90000"/>
                <a:hueOff val="-344809"/>
                <a:satOff val="245"/>
                <a:lumOff val="192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A843175-7E96-4F67-9BA9-E90B649D5CBF}">
      <dsp:nvSpPr>
        <dsp:cNvPr id="0" name=""/>
        <dsp:cNvSpPr/>
      </dsp:nvSpPr>
      <dsp:spPr>
        <a:xfrm>
          <a:off x="1445989" y="455485"/>
          <a:ext cx="3115113" cy="3115113"/>
        </a:xfrm>
        <a:prstGeom prst="blockArc">
          <a:avLst>
            <a:gd name="adj1" fmla="val 1800000"/>
            <a:gd name="adj2" fmla="val 5400000"/>
            <a:gd name="adj3" fmla="val 4518"/>
          </a:avLst>
        </a:prstGeom>
        <a:gradFill rotWithShape="0">
          <a:gsLst>
            <a:gs pos="0">
              <a:schemeClr val="accent2">
                <a:shade val="90000"/>
                <a:hueOff val="-229872"/>
                <a:satOff val="164"/>
                <a:lumOff val="12846"/>
                <a:alphaOff val="0"/>
                <a:satMod val="103000"/>
                <a:lumMod val="102000"/>
                <a:tint val="94000"/>
              </a:schemeClr>
            </a:gs>
            <a:gs pos="50000">
              <a:schemeClr val="accent2">
                <a:shade val="90000"/>
                <a:hueOff val="-229872"/>
                <a:satOff val="164"/>
                <a:lumOff val="12846"/>
                <a:alphaOff val="0"/>
                <a:satMod val="110000"/>
                <a:lumMod val="100000"/>
                <a:shade val="100000"/>
              </a:schemeClr>
            </a:gs>
            <a:gs pos="100000">
              <a:schemeClr val="accent2">
                <a:shade val="90000"/>
                <a:hueOff val="-229872"/>
                <a:satOff val="164"/>
                <a:lumOff val="128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C46E606-992C-4418-952D-0BA8AE7307C4}">
      <dsp:nvSpPr>
        <dsp:cNvPr id="0" name=""/>
        <dsp:cNvSpPr/>
      </dsp:nvSpPr>
      <dsp:spPr>
        <a:xfrm>
          <a:off x="1474612" y="407933"/>
          <a:ext cx="3115113" cy="3115113"/>
        </a:xfrm>
        <a:prstGeom prst="blockArc">
          <a:avLst>
            <a:gd name="adj1" fmla="val 19830154"/>
            <a:gd name="adj2" fmla="val 1925339"/>
            <a:gd name="adj3" fmla="val 4518"/>
          </a:avLst>
        </a:prstGeom>
        <a:gradFill rotWithShape="0">
          <a:gsLst>
            <a:gs pos="0">
              <a:schemeClr val="accent2">
                <a:shade val="90000"/>
                <a:hueOff val="-114936"/>
                <a:satOff val="82"/>
                <a:lumOff val="6423"/>
                <a:alphaOff val="0"/>
                <a:satMod val="103000"/>
                <a:lumMod val="102000"/>
                <a:tint val="94000"/>
              </a:schemeClr>
            </a:gs>
            <a:gs pos="50000">
              <a:schemeClr val="accent2">
                <a:shade val="90000"/>
                <a:hueOff val="-114936"/>
                <a:satOff val="82"/>
                <a:lumOff val="6423"/>
                <a:alphaOff val="0"/>
                <a:satMod val="110000"/>
                <a:lumMod val="100000"/>
                <a:shade val="100000"/>
              </a:schemeClr>
            </a:gs>
            <a:gs pos="100000">
              <a:schemeClr val="accent2">
                <a:shade val="90000"/>
                <a:hueOff val="-114936"/>
                <a:satOff val="82"/>
                <a:lumOff val="64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FACC8B6-6960-4358-A199-815F9EA5D272}">
      <dsp:nvSpPr>
        <dsp:cNvPr id="0" name=""/>
        <dsp:cNvSpPr/>
      </dsp:nvSpPr>
      <dsp:spPr>
        <a:xfrm>
          <a:off x="1502029" y="454453"/>
          <a:ext cx="3115113" cy="3115113"/>
        </a:xfrm>
        <a:prstGeom prst="blockArc">
          <a:avLst>
            <a:gd name="adj1" fmla="val 16073424"/>
            <a:gd name="adj2" fmla="val 19708210"/>
            <a:gd name="adj3" fmla="val 4518"/>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45FBFF-C675-4FCE-9781-59C0E37A462A}">
      <dsp:nvSpPr>
        <dsp:cNvPr id="0" name=""/>
        <dsp:cNvSpPr/>
      </dsp:nvSpPr>
      <dsp:spPr>
        <a:xfrm>
          <a:off x="2074062" y="1123792"/>
          <a:ext cx="1858967" cy="1778498"/>
        </a:xfrm>
        <a:prstGeom prst="ellipse">
          <a:avLst/>
        </a:prstGeom>
        <a:gradFill rotWithShape="0">
          <a:gsLst>
            <a:gs pos="0">
              <a:schemeClr val="accent2">
                <a:alpha val="80000"/>
                <a:hueOff val="0"/>
                <a:satOff val="0"/>
                <a:lumOff val="0"/>
                <a:alphaOff val="0"/>
                <a:satMod val="103000"/>
                <a:lumMod val="102000"/>
                <a:tint val="94000"/>
              </a:schemeClr>
            </a:gs>
            <a:gs pos="50000">
              <a:schemeClr val="accent2">
                <a:alpha val="80000"/>
                <a:hueOff val="0"/>
                <a:satOff val="0"/>
                <a:lumOff val="0"/>
                <a:alphaOff val="0"/>
                <a:satMod val="110000"/>
                <a:lumMod val="100000"/>
                <a:shade val="100000"/>
              </a:schemeClr>
            </a:gs>
            <a:gs pos="100000">
              <a:schemeClr val="accent2">
                <a:alpha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kumimoji="1" lang="ja-JP" altLang="en-US" sz="4700" kern="1200" dirty="0">
              <a:latin typeface="HGP明朝E" panose="02020900000000000000" pitchFamily="18" charset="-128"/>
              <a:ea typeface="HGP明朝E" panose="02020900000000000000" pitchFamily="18" charset="-128"/>
            </a:rPr>
            <a:t>七福</a:t>
          </a:r>
        </a:p>
      </dsp:txBody>
      <dsp:txXfrm>
        <a:off x="2346301" y="1384247"/>
        <a:ext cx="1314489" cy="1257588"/>
      </dsp:txXfrm>
    </dsp:sp>
    <dsp:sp modelId="{ADCE8D33-1B9F-4B18-93DD-D8C431A7116C}">
      <dsp:nvSpPr>
        <dsp:cNvPr id="0" name=""/>
        <dsp:cNvSpPr/>
      </dsp:nvSpPr>
      <dsp:spPr>
        <a:xfrm>
          <a:off x="2514840" y="1966"/>
          <a:ext cx="977411" cy="977411"/>
        </a:xfrm>
        <a:prstGeom prst="ellips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ja-JP" altLang="en-US" sz="1100" kern="1200" dirty="0">
              <a:latin typeface="HGP明朝E" panose="02020900000000000000" pitchFamily="18" charset="-128"/>
              <a:ea typeface="HGP明朝E" panose="02020900000000000000" pitchFamily="18" charset="-128"/>
            </a:rPr>
            <a:t>木の香</a:t>
          </a:r>
          <a:endParaRPr lang="en-US" altLang="ja-JP" sz="1100" kern="1200" dirty="0">
            <a:latin typeface="HGP明朝E" panose="02020900000000000000" pitchFamily="18" charset="-128"/>
            <a:ea typeface="HGP明朝E" panose="02020900000000000000" pitchFamily="18" charset="-128"/>
          </a:endParaRPr>
        </a:p>
        <a:p>
          <a:pPr marL="0" lvl="0" indent="0" algn="ctr" defTabSz="488950">
            <a:lnSpc>
              <a:spcPct val="90000"/>
            </a:lnSpc>
            <a:spcBef>
              <a:spcPct val="0"/>
            </a:spcBef>
            <a:spcAft>
              <a:spcPct val="35000"/>
            </a:spcAft>
            <a:buNone/>
          </a:pPr>
          <a:r>
            <a:rPr lang="ja-JP" altLang="en-US" sz="1100" kern="1200" dirty="0">
              <a:latin typeface="HGP明朝E" panose="02020900000000000000" pitchFamily="18" charset="-128"/>
              <a:ea typeface="HGP明朝E" panose="02020900000000000000" pitchFamily="18" charset="-128"/>
            </a:rPr>
            <a:t>往診</a:t>
          </a:r>
          <a:endParaRPr lang="en-US" altLang="ja-JP" sz="1100" kern="1200" dirty="0">
            <a:latin typeface="HGP明朝E" panose="02020900000000000000" pitchFamily="18" charset="-128"/>
            <a:ea typeface="HGP明朝E" panose="02020900000000000000" pitchFamily="18" charset="-128"/>
          </a:endParaRPr>
        </a:p>
        <a:p>
          <a:pPr marL="0" lvl="0" indent="0" algn="ctr" defTabSz="488950">
            <a:lnSpc>
              <a:spcPct val="90000"/>
            </a:lnSpc>
            <a:spcBef>
              <a:spcPct val="0"/>
            </a:spcBef>
            <a:spcAft>
              <a:spcPct val="35000"/>
            </a:spcAft>
            <a:buNone/>
          </a:pPr>
          <a:r>
            <a:rPr lang="ja-JP" altLang="en-US" sz="1100" kern="1200" dirty="0">
              <a:latin typeface="HGP明朝E" panose="02020900000000000000" pitchFamily="18" charset="-128"/>
              <a:ea typeface="HGP明朝E" panose="02020900000000000000" pitchFamily="18" charset="-128"/>
            </a:rPr>
            <a:t>クリニック</a:t>
          </a:r>
          <a:endParaRPr kumimoji="1" lang="ja-JP" altLang="en-US" sz="1100" kern="1200" dirty="0">
            <a:latin typeface="HGP明朝E" panose="02020900000000000000" pitchFamily="18" charset="-128"/>
            <a:ea typeface="HGP明朝E" panose="02020900000000000000" pitchFamily="18" charset="-128"/>
          </a:endParaRPr>
        </a:p>
      </dsp:txBody>
      <dsp:txXfrm>
        <a:off x="2657979" y="145105"/>
        <a:ext cx="691133" cy="691133"/>
      </dsp:txXfrm>
    </dsp:sp>
    <dsp:sp modelId="{21A7F906-9D3C-482B-8EEE-3810EB4847F3}">
      <dsp:nvSpPr>
        <dsp:cNvPr id="0" name=""/>
        <dsp:cNvSpPr/>
      </dsp:nvSpPr>
      <dsp:spPr>
        <a:xfrm>
          <a:off x="3678251" y="688272"/>
          <a:ext cx="1357908" cy="1055252"/>
        </a:xfrm>
        <a:prstGeom prst="ellipse">
          <a:avLst/>
        </a:prstGeom>
        <a:gradFill rotWithShape="0">
          <a:gsLst>
            <a:gs pos="0">
              <a:schemeClr val="accent2">
                <a:alpha val="90000"/>
                <a:hueOff val="0"/>
                <a:satOff val="0"/>
                <a:lumOff val="0"/>
                <a:alphaOff val="-8000"/>
                <a:satMod val="103000"/>
                <a:lumMod val="102000"/>
                <a:tint val="94000"/>
              </a:schemeClr>
            </a:gs>
            <a:gs pos="50000">
              <a:schemeClr val="accent2">
                <a:alpha val="90000"/>
                <a:hueOff val="0"/>
                <a:satOff val="0"/>
                <a:lumOff val="0"/>
                <a:alphaOff val="-8000"/>
                <a:satMod val="110000"/>
                <a:lumMod val="100000"/>
                <a:shade val="100000"/>
              </a:schemeClr>
            </a:gs>
            <a:gs pos="100000">
              <a:schemeClr val="accent2">
                <a:alpha val="90000"/>
                <a:hueOff val="0"/>
                <a:satOff val="0"/>
                <a:lumOff val="0"/>
                <a:alphaOff val="-8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ja-JP" altLang="en-US" sz="1100" kern="1200" dirty="0">
              <a:latin typeface="HGP明朝E" panose="02020900000000000000" pitchFamily="18" charset="-128"/>
              <a:ea typeface="HGP明朝E" panose="02020900000000000000" pitchFamily="18" charset="-128"/>
            </a:rPr>
            <a:t>社会医療法人愛生会</a:t>
          </a:r>
          <a:endParaRPr lang="en-US" altLang="ja-JP" sz="1100" kern="1200" dirty="0">
            <a:latin typeface="HGP明朝E" panose="02020900000000000000" pitchFamily="18" charset="-128"/>
            <a:ea typeface="HGP明朝E" panose="02020900000000000000" pitchFamily="18" charset="-128"/>
          </a:endParaRPr>
        </a:p>
        <a:p>
          <a:pPr marL="0" lvl="0" indent="0" algn="ctr" defTabSz="488950">
            <a:lnSpc>
              <a:spcPct val="90000"/>
            </a:lnSpc>
            <a:spcBef>
              <a:spcPct val="0"/>
            </a:spcBef>
            <a:spcAft>
              <a:spcPct val="35000"/>
            </a:spcAft>
            <a:buNone/>
          </a:pPr>
          <a:r>
            <a:rPr lang="ja-JP" altLang="en-US" sz="1100" kern="1200" dirty="0">
              <a:latin typeface="HGP明朝E" panose="02020900000000000000" pitchFamily="18" charset="-128"/>
              <a:ea typeface="HGP明朝E" panose="02020900000000000000" pitchFamily="18" charset="-128"/>
            </a:rPr>
            <a:t>グループ</a:t>
          </a:r>
          <a:endParaRPr kumimoji="1" lang="ja-JP" altLang="en-US" sz="1100" kern="1200" dirty="0">
            <a:latin typeface="HGP明朝E" panose="02020900000000000000" pitchFamily="18" charset="-128"/>
            <a:ea typeface="HGP明朝E" panose="02020900000000000000" pitchFamily="18" charset="-128"/>
          </a:endParaRPr>
        </a:p>
      </dsp:txBody>
      <dsp:txXfrm>
        <a:off x="3877112" y="842810"/>
        <a:ext cx="960186" cy="746176"/>
      </dsp:txXfrm>
    </dsp:sp>
    <dsp:sp modelId="{6585FF9E-E507-4048-B63B-14A676B9A8C9}">
      <dsp:nvSpPr>
        <dsp:cNvPr id="0" name=""/>
        <dsp:cNvSpPr/>
      </dsp:nvSpPr>
      <dsp:spPr>
        <a:xfrm>
          <a:off x="3787665" y="2285521"/>
          <a:ext cx="1068584" cy="977411"/>
        </a:xfrm>
        <a:prstGeom prst="ellipse">
          <a:avLst/>
        </a:prstGeom>
        <a:gradFill rotWithShape="0">
          <a:gsLst>
            <a:gs pos="0">
              <a:schemeClr val="accent2">
                <a:alpha val="90000"/>
                <a:hueOff val="0"/>
                <a:satOff val="0"/>
                <a:lumOff val="0"/>
                <a:alphaOff val="-16000"/>
                <a:satMod val="103000"/>
                <a:lumMod val="102000"/>
                <a:tint val="94000"/>
              </a:schemeClr>
            </a:gs>
            <a:gs pos="50000">
              <a:schemeClr val="accent2">
                <a:alpha val="90000"/>
                <a:hueOff val="0"/>
                <a:satOff val="0"/>
                <a:lumOff val="0"/>
                <a:alphaOff val="-16000"/>
                <a:satMod val="110000"/>
                <a:lumMod val="100000"/>
                <a:shade val="100000"/>
              </a:schemeClr>
            </a:gs>
            <a:gs pos="100000">
              <a:schemeClr val="accent2">
                <a:alpha val="90000"/>
                <a:hueOff val="0"/>
                <a:satOff val="0"/>
                <a:lumOff val="0"/>
                <a:alphaOff val="-16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latin typeface="HGP明朝E" panose="02020900000000000000" pitchFamily="18" charset="-128"/>
              <a:ea typeface="HGP明朝E" panose="02020900000000000000" pitchFamily="18" charset="-128"/>
            </a:rPr>
            <a:t>居宅介護　支援事業所</a:t>
          </a:r>
        </a:p>
      </dsp:txBody>
      <dsp:txXfrm>
        <a:off x="3944156" y="2428660"/>
        <a:ext cx="755602" cy="691133"/>
      </dsp:txXfrm>
    </dsp:sp>
    <dsp:sp modelId="{A46D0E0D-95C3-46EB-BF58-02B04F4D4F42}">
      <dsp:nvSpPr>
        <dsp:cNvPr id="0" name=""/>
        <dsp:cNvSpPr/>
      </dsp:nvSpPr>
      <dsp:spPr>
        <a:xfrm>
          <a:off x="2455892" y="3046706"/>
          <a:ext cx="1095306" cy="977411"/>
        </a:xfrm>
        <a:prstGeom prst="ellipse">
          <a:avLst/>
        </a:prstGeom>
        <a:gradFill rotWithShape="0">
          <a:gsLst>
            <a:gs pos="0">
              <a:schemeClr val="accent2">
                <a:alpha val="90000"/>
                <a:hueOff val="0"/>
                <a:satOff val="0"/>
                <a:lumOff val="0"/>
                <a:alphaOff val="-24000"/>
                <a:satMod val="103000"/>
                <a:lumMod val="102000"/>
                <a:tint val="94000"/>
              </a:schemeClr>
            </a:gs>
            <a:gs pos="50000">
              <a:schemeClr val="accent2">
                <a:alpha val="90000"/>
                <a:hueOff val="0"/>
                <a:satOff val="0"/>
                <a:lumOff val="0"/>
                <a:alphaOff val="-24000"/>
                <a:satMod val="110000"/>
                <a:lumMod val="100000"/>
                <a:shade val="100000"/>
              </a:schemeClr>
            </a:gs>
            <a:gs pos="100000">
              <a:schemeClr val="accent2">
                <a:alpha val="90000"/>
                <a:hueOff val="0"/>
                <a:satOff val="0"/>
                <a:lumOff val="0"/>
                <a:alphaOff val="-24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latin typeface="HGP明朝E" panose="02020900000000000000" pitchFamily="18" charset="-128"/>
              <a:ea typeface="HGP明朝E" panose="02020900000000000000" pitchFamily="18" charset="-128"/>
            </a:rPr>
            <a:t>訪問看護</a:t>
          </a:r>
          <a:endParaRPr kumimoji="1" lang="en-US" altLang="ja-JP" sz="1100" kern="1200" dirty="0">
            <a:latin typeface="HGP明朝E" panose="02020900000000000000" pitchFamily="18" charset="-128"/>
            <a:ea typeface="HGP明朝E" panose="02020900000000000000" pitchFamily="18" charset="-128"/>
          </a:endParaRPr>
        </a:p>
        <a:p>
          <a:pPr marL="0" lvl="0" indent="0" algn="ctr" defTabSz="488950">
            <a:lnSpc>
              <a:spcPct val="90000"/>
            </a:lnSpc>
            <a:spcBef>
              <a:spcPct val="0"/>
            </a:spcBef>
            <a:spcAft>
              <a:spcPct val="35000"/>
            </a:spcAft>
            <a:buNone/>
          </a:pPr>
          <a:r>
            <a:rPr kumimoji="1" lang="ja-JP" altLang="en-US" sz="1100" kern="1200" dirty="0">
              <a:latin typeface="HGP明朝E" panose="02020900000000000000" pitchFamily="18" charset="-128"/>
              <a:ea typeface="HGP明朝E" panose="02020900000000000000" pitchFamily="18" charset="-128"/>
            </a:rPr>
            <a:t>ステーション</a:t>
          </a:r>
        </a:p>
      </dsp:txBody>
      <dsp:txXfrm>
        <a:off x="2616296" y="3189845"/>
        <a:ext cx="774498" cy="691133"/>
      </dsp:txXfrm>
    </dsp:sp>
    <dsp:sp modelId="{95774593-587B-43EA-8ACD-D495564624CC}">
      <dsp:nvSpPr>
        <dsp:cNvPr id="0" name=""/>
        <dsp:cNvSpPr/>
      </dsp:nvSpPr>
      <dsp:spPr>
        <a:xfrm>
          <a:off x="1119443" y="2213432"/>
          <a:ext cx="1131383" cy="1121589"/>
        </a:xfrm>
        <a:prstGeom prst="ellipse">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latin typeface="HGP明朝E" panose="02020900000000000000" pitchFamily="18" charset="-128"/>
              <a:ea typeface="HGP明朝E" panose="02020900000000000000" pitchFamily="18" charset="-128"/>
            </a:rPr>
            <a:t>近隣の病院かかりつけ医</a:t>
          </a:r>
        </a:p>
      </dsp:txBody>
      <dsp:txXfrm>
        <a:off x="1285130" y="2377685"/>
        <a:ext cx="800009" cy="793083"/>
      </dsp:txXfrm>
    </dsp:sp>
    <dsp:sp modelId="{CEF2A2A9-475B-4098-BED5-D9D606A6AF92}">
      <dsp:nvSpPr>
        <dsp:cNvPr id="0" name=""/>
        <dsp:cNvSpPr/>
      </dsp:nvSpPr>
      <dsp:spPr>
        <a:xfrm>
          <a:off x="1102881" y="731732"/>
          <a:ext cx="1164507" cy="1040249"/>
        </a:xfrm>
        <a:prstGeom prst="ellips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ja-JP" altLang="en-US" sz="1100" kern="1200" dirty="0">
              <a:latin typeface="HGP明朝E" panose="02020900000000000000" pitchFamily="18" charset="-128"/>
              <a:ea typeface="HGP明朝E" panose="02020900000000000000" pitchFamily="18" charset="-128"/>
            </a:rPr>
            <a:t>みどり薬局</a:t>
          </a:r>
        </a:p>
      </dsp:txBody>
      <dsp:txXfrm>
        <a:off x="1273419" y="884073"/>
        <a:ext cx="823431" cy="73556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4996" cy="716630"/>
          </a:xfrm>
          <a:prstGeom prst="rect">
            <a:avLst/>
          </a:prstGeom>
        </p:spPr>
        <p:txBody>
          <a:bodyPr vert="horz" lIns="88702" tIns="44350" rIns="88702" bIns="4435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588268" y="0"/>
            <a:ext cx="4276525" cy="716630"/>
          </a:xfrm>
          <a:prstGeom prst="rect">
            <a:avLst/>
          </a:prstGeom>
        </p:spPr>
        <p:txBody>
          <a:bodyPr vert="horz" lIns="88702" tIns="44350" rIns="88702" bIns="44350" rtlCol="0"/>
          <a:lstStyle>
            <a:lvl1pPr algn="r">
              <a:defRPr sz="1200"/>
            </a:lvl1pPr>
          </a:lstStyle>
          <a:p>
            <a:fld id="{60F8F98F-3957-4E86-965D-4493BCEFECC0}" type="datetimeFigureOut">
              <a:rPr kumimoji="1" lang="ja-JP" altLang="en-US" smtClean="0"/>
              <a:t>2023/4/11</a:t>
            </a:fld>
            <a:endParaRPr kumimoji="1" lang="ja-JP" altLang="en-US" dirty="0"/>
          </a:p>
        </p:txBody>
      </p:sp>
      <p:sp>
        <p:nvSpPr>
          <p:cNvPr id="4" name="フッター プレースホルダー 3"/>
          <p:cNvSpPr>
            <a:spLocks noGrp="1"/>
          </p:cNvSpPr>
          <p:nvPr>
            <p:ph type="ftr" sz="quarter" idx="2"/>
          </p:nvPr>
        </p:nvSpPr>
        <p:spPr>
          <a:xfrm>
            <a:off x="2" y="13578810"/>
            <a:ext cx="4274996" cy="716628"/>
          </a:xfrm>
          <a:prstGeom prst="rect">
            <a:avLst/>
          </a:prstGeom>
        </p:spPr>
        <p:txBody>
          <a:bodyPr vert="horz" lIns="88702" tIns="44350" rIns="88702" bIns="4435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5588268" y="13578810"/>
            <a:ext cx="4276525" cy="716628"/>
          </a:xfrm>
          <a:prstGeom prst="rect">
            <a:avLst/>
          </a:prstGeom>
        </p:spPr>
        <p:txBody>
          <a:bodyPr vert="horz" lIns="88702" tIns="44350" rIns="88702" bIns="44350" rtlCol="0" anchor="b"/>
          <a:lstStyle>
            <a:lvl1pPr algn="r">
              <a:defRPr sz="1200"/>
            </a:lvl1pPr>
          </a:lstStyle>
          <a:p>
            <a:fld id="{5E207445-801E-4708-A784-8754C39B32CD}" type="slidenum">
              <a:rPr kumimoji="1" lang="ja-JP" altLang="en-US" smtClean="0"/>
              <a:t>‹#›</a:t>
            </a:fld>
            <a:endParaRPr kumimoji="1" lang="ja-JP" altLang="en-US" dirty="0"/>
          </a:p>
        </p:txBody>
      </p:sp>
    </p:spTree>
    <p:extLst>
      <p:ext uri="{BB962C8B-B14F-4D97-AF65-F5344CB8AC3E}">
        <p14:creationId xmlns:p14="http://schemas.microsoft.com/office/powerpoint/2010/main" val="11258158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4996" cy="716630"/>
          </a:xfrm>
          <a:prstGeom prst="rect">
            <a:avLst/>
          </a:prstGeom>
        </p:spPr>
        <p:txBody>
          <a:bodyPr vert="horz" lIns="88702" tIns="44350" rIns="88702" bIns="4435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588268" y="0"/>
            <a:ext cx="4276525" cy="716630"/>
          </a:xfrm>
          <a:prstGeom prst="rect">
            <a:avLst/>
          </a:prstGeom>
        </p:spPr>
        <p:txBody>
          <a:bodyPr vert="horz" lIns="88702" tIns="44350" rIns="88702" bIns="44350" rtlCol="0"/>
          <a:lstStyle>
            <a:lvl1pPr algn="r">
              <a:defRPr sz="1200"/>
            </a:lvl1pPr>
          </a:lstStyle>
          <a:p>
            <a:fld id="{05AC0BA6-ABFD-488E-827A-2333615DFAC5}" type="datetimeFigureOut">
              <a:rPr kumimoji="1" lang="ja-JP" altLang="en-US" smtClean="0"/>
              <a:t>2023/4/11</a:t>
            </a:fld>
            <a:endParaRPr kumimoji="1" lang="ja-JP" altLang="en-US" dirty="0"/>
          </a:p>
        </p:txBody>
      </p:sp>
      <p:sp>
        <p:nvSpPr>
          <p:cNvPr id="4" name="スライド イメージ プレースホルダー 3"/>
          <p:cNvSpPr>
            <a:spLocks noGrp="1" noRot="1" noChangeAspect="1"/>
          </p:cNvSpPr>
          <p:nvPr>
            <p:ph type="sldImg" idx="2"/>
          </p:nvPr>
        </p:nvSpPr>
        <p:spPr>
          <a:xfrm>
            <a:off x="1520825" y="1787525"/>
            <a:ext cx="6824663" cy="4826000"/>
          </a:xfrm>
          <a:prstGeom prst="rect">
            <a:avLst/>
          </a:prstGeom>
          <a:noFill/>
          <a:ln w="12700">
            <a:solidFill>
              <a:prstClr val="black"/>
            </a:solidFill>
          </a:ln>
        </p:spPr>
        <p:txBody>
          <a:bodyPr vert="horz" lIns="88702" tIns="44350" rIns="88702" bIns="44350" rtlCol="0" anchor="ctr"/>
          <a:lstStyle/>
          <a:p>
            <a:endParaRPr lang="ja-JP" altLang="en-US" dirty="0"/>
          </a:p>
        </p:txBody>
      </p:sp>
      <p:sp>
        <p:nvSpPr>
          <p:cNvPr id="5" name="ノート プレースホルダー 4"/>
          <p:cNvSpPr>
            <a:spLocks noGrp="1"/>
          </p:cNvSpPr>
          <p:nvPr>
            <p:ph type="body" sz="quarter" idx="3"/>
          </p:nvPr>
        </p:nvSpPr>
        <p:spPr>
          <a:xfrm>
            <a:off x="987246" y="6879954"/>
            <a:ext cx="7891825" cy="5629330"/>
          </a:xfrm>
          <a:prstGeom prst="rect">
            <a:avLst/>
          </a:prstGeom>
        </p:spPr>
        <p:txBody>
          <a:bodyPr vert="horz" lIns="88702" tIns="44350" rIns="88702" bIns="4435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13578810"/>
            <a:ext cx="4274996" cy="716628"/>
          </a:xfrm>
          <a:prstGeom prst="rect">
            <a:avLst/>
          </a:prstGeom>
        </p:spPr>
        <p:txBody>
          <a:bodyPr vert="horz" lIns="88702" tIns="44350" rIns="88702" bIns="4435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5588268" y="13578810"/>
            <a:ext cx="4276525" cy="716628"/>
          </a:xfrm>
          <a:prstGeom prst="rect">
            <a:avLst/>
          </a:prstGeom>
        </p:spPr>
        <p:txBody>
          <a:bodyPr vert="horz" lIns="88702" tIns="44350" rIns="88702" bIns="44350" rtlCol="0" anchor="b"/>
          <a:lstStyle>
            <a:lvl1pPr algn="r">
              <a:defRPr sz="1200"/>
            </a:lvl1pPr>
          </a:lstStyle>
          <a:p>
            <a:fld id="{D6B935A7-0D5C-4E67-8249-6F7B54B2CA70}" type="slidenum">
              <a:rPr kumimoji="1" lang="ja-JP" altLang="en-US" smtClean="0"/>
              <a:t>‹#›</a:t>
            </a:fld>
            <a:endParaRPr kumimoji="1" lang="ja-JP" altLang="en-US" dirty="0"/>
          </a:p>
        </p:txBody>
      </p:sp>
    </p:spTree>
    <p:extLst>
      <p:ext uri="{BB962C8B-B14F-4D97-AF65-F5344CB8AC3E}">
        <p14:creationId xmlns:p14="http://schemas.microsoft.com/office/powerpoint/2010/main" val="4121633852"/>
      </p:ext>
    </p:extLst>
  </p:cSld>
  <p:clrMap bg1="lt1" tx1="dk1" bg2="lt2" tx2="dk2" accent1="accent1" accent2="accent2" accent3="accent3" accent4="accent4" accent5="accent5" accent6="accent6" hlink="hlink" folHlink="folHlink"/>
  <p:hf sldNum="0" hdr="0" ftr="0" dt="0"/>
  <p:notesStyle>
    <a:lvl1pPr marL="0" algn="l" defTabSz="732312" rtl="0" eaLnBrk="1" latinLnBrk="0" hangingPunct="1">
      <a:defRPr kumimoji="1" sz="962" kern="1200">
        <a:solidFill>
          <a:schemeClr val="tx1"/>
        </a:solidFill>
        <a:latin typeface="+mn-lt"/>
        <a:ea typeface="+mn-ea"/>
        <a:cs typeface="+mn-cs"/>
      </a:defRPr>
    </a:lvl1pPr>
    <a:lvl2pPr marL="366156" algn="l" defTabSz="732312" rtl="0" eaLnBrk="1" latinLnBrk="0" hangingPunct="1">
      <a:defRPr kumimoji="1" sz="962" kern="1200">
        <a:solidFill>
          <a:schemeClr val="tx1"/>
        </a:solidFill>
        <a:latin typeface="+mn-lt"/>
        <a:ea typeface="+mn-ea"/>
        <a:cs typeface="+mn-cs"/>
      </a:defRPr>
    </a:lvl2pPr>
    <a:lvl3pPr marL="732312" algn="l" defTabSz="732312" rtl="0" eaLnBrk="1" latinLnBrk="0" hangingPunct="1">
      <a:defRPr kumimoji="1" sz="962" kern="1200">
        <a:solidFill>
          <a:schemeClr val="tx1"/>
        </a:solidFill>
        <a:latin typeface="+mn-lt"/>
        <a:ea typeface="+mn-ea"/>
        <a:cs typeface="+mn-cs"/>
      </a:defRPr>
    </a:lvl3pPr>
    <a:lvl4pPr marL="1098467" algn="l" defTabSz="732312" rtl="0" eaLnBrk="1" latinLnBrk="0" hangingPunct="1">
      <a:defRPr kumimoji="1" sz="962" kern="1200">
        <a:solidFill>
          <a:schemeClr val="tx1"/>
        </a:solidFill>
        <a:latin typeface="+mn-lt"/>
        <a:ea typeface="+mn-ea"/>
        <a:cs typeface="+mn-cs"/>
      </a:defRPr>
    </a:lvl4pPr>
    <a:lvl5pPr marL="1464623" algn="l" defTabSz="732312" rtl="0" eaLnBrk="1" latinLnBrk="0" hangingPunct="1">
      <a:defRPr kumimoji="1" sz="962" kern="1200">
        <a:solidFill>
          <a:schemeClr val="tx1"/>
        </a:solidFill>
        <a:latin typeface="+mn-lt"/>
        <a:ea typeface="+mn-ea"/>
        <a:cs typeface="+mn-cs"/>
      </a:defRPr>
    </a:lvl5pPr>
    <a:lvl6pPr marL="1830779" algn="l" defTabSz="732312" rtl="0" eaLnBrk="1" latinLnBrk="0" hangingPunct="1">
      <a:defRPr kumimoji="1" sz="962" kern="1200">
        <a:solidFill>
          <a:schemeClr val="tx1"/>
        </a:solidFill>
        <a:latin typeface="+mn-lt"/>
        <a:ea typeface="+mn-ea"/>
        <a:cs typeface="+mn-cs"/>
      </a:defRPr>
    </a:lvl6pPr>
    <a:lvl7pPr marL="2196935" algn="l" defTabSz="732312" rtl="0" eaLnBrk="1" latinLnBrk="0" hangingPunct="1">
      <a:defRPr kumimoji="1" sz="962" kern="1200">
        <a:solidFill>
          <a:schemeClr val="tx1"/>
        </a:solidFill>
        <a:latin typeface="+mn-lt"/>
        <a:ea typeface="+mn-ea"/>
        <a:cs typeface="+mn-cs"/>
      </a:defRPr>
    </a:lvl7pPr>
    <a:lvl8pPr marL="2563090" algn="l" defTabSz="732312" rtl="0" eaLnBrk="1" latinLnBrk="0" hangingPunct="1">
      <a:defRPr kumimoji="1" sz="962" kern="1200">
        <a:solidFill>
          <a:schemeClr val="tx1"/>
        </a:solidFill>
        <a:latin typeface="+mn-lt"/>
        <a:ea typeface="+mn-ea"/>
        <a:cs typeface="+mn-cs"/>
      </a:defRPr>
    </a:lvl8pPr>
    <a:lvl9pPr marL="2929245" algn="l" defTabSz="732312" rtl="0" eaLnBrk="1" latinLnBrk="0" hangingPunct="1">
      <a:defRPr kumimoji="1" sz="96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20825" y="1787525"/>
            <a:ext cx="6824663" cy="4826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62930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422772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227131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1319901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358424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275906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77508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1117416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348800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1385159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342282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dirty="0"/>
              <a:t>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2B382BE-500F-4681-B27E-166A9A3410DA}" type="datetimeFigureOut">
              <a:rPr kumimoji="1" lang="ja-JP" altLang="en-US" smtClean="0"/>
              <a:t>2023/4/11</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35031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22B382BE-500F-4681-B27E-166A9A3410DA}" type="datetimeFigureOut">
              <a:rPr kumimoji="1" lang="ja-JP" altLang="en-US" smtClean="0"/>
              <a:t>2023/4/11</a:t>
            </a:fld>
            <a:endParaRPr kumimoji="1" lang="ja-JP" altLang="en-US" dirty="0"/>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489FECF7-A6FF-4566-82CF-6927F5D4C9F4}" type="slidenum">
              <a:rPr kumimoji="1" lang="ja-JP" altLang="en-US" smtClean="0"/>
              <a:t>‹#›</a:t>
            </a:fld>
            <a:endParaRPr kumimoji="1" lang="ja-JP" altLang="en-US" dirty="0"/>
          </a:p>
        </p:txBody>
      </p:sp>
    </p:spTree>
    <p:extLst>
      <p:ext uri="{BB962C8B-B14F-4D97-AF65-F5344CB8AC3E}">
        <p14:creationId xmlns:p14="http://schemas.microsoft.com/office/powerpoint/2010/main" val="395830544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gif"/><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5.png"/><Relationship Id="rId39" Type="http://schemas.openxmlformats.org/officeDocument/2006/relationships/image" Target="../media/image38.jpeg"/><Relationship Id="rId21" Type="http://schemas.openxmlformats.org/officeDocument/2006/relationships/image" Target="../media/image21.png"/><Relationship Id="rId34" Type="http://schemas.openxmlformats.org/officeDocument/2006/relationships/image" Target="../media/image33.jpeg"/><Relationship Id="rId7" Type="http://schemas.openxmlformats.org/officeDocument/2006/relationships/image" Target="../media/image11.jpeg"/><Relationship Id="rId12" Type="http://schemas.microsoft.com/office/2007/relationships/hdphoto" Target="../media/hdphoto7.wdp"/><Relationship Id="rId17" Type="http://schemas.openxmlformats.org/officeDocument/2006/relationships/image" Target="../media/image17.png"/><Relationship Id="rId25" Type="http://schemas.openxmlformats.org/officeDocument/2006/relationships/image" Target="../media/image24.png"/><Relationship Id="rId33" Type="http://schemas.openxmlformats.org/officeDocument/2006/relationships/image" Target="../media/image32.jpeg"/><Relationship Id="rId38" Type="http://schemas.openxmlformats.org/officeDocument/2006/relationships/image" Target="../media/image37.jpeg"/><Relationship Id="rId2" Type="http://schemas.openxmlformats.org/officeDocument/2006/relationships/image" Target="../media/image1.jpe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3.jpeg"/><Relationship Id="rId24" Type="http://schemas.openxmlformats.org/officeDocument/2006/relationships/image" Target="../media/image23.jpeg"/><Relationship Id="rId32" Type="http://schemas.openxmlformats.org/officeDocument/2006/relationships/image" Target="../media/image31.jpeg"/><Relationship Id="rId37" Type="http://schemas.openxmlformats.org/officeDocument/2006/relationships/image" Target="../media/image36.jpeg"/><Relationship Id="rId5" Type="http://schemas.openxmlformats.org/officeDocument/2006/relationships/image" Target="../media/image10.jpeg"/><Relationship Id="rId15" Type="http://schemas.openxmlformats.org/officeDocument/2006/relationships/image" Target="../media/image15.png"/><Relationship Id="rId23" Type="http://schemas.microsoft.com/office/2007/relationships/hdphoto" Target="../media/hdphoto9.wdp"/><Relationship Id="rId28" Type="http://schemas.openxmlformats.org/officeDocument/2006/relationships/image" Target="../media/image27.jpeg"/><Relationship Id="rId36" Type="http://schemas.openxmlformats.org/officeDocument/2006/relationships/image" Target="../media/image35.jpeg"/><Relationship Id="rId10" Type="http://schemas.microsoft.com/office/2007/relationships/hdphoto" Target="../media/hdphoto6.wdp"/><Relationship Id="rId19" Type="http://schemas.openxmlformats.org/officeDocument/2006/relationships/image" Target="../media/image19.png"/><Relationship Id="rId31" Type="http://schemas.openxmlformats.org/officeDocument/2006/relationships/image" Target="../media/image30.jpeg"/><Relationship Id="rId4" Type="http://schemas.microsoft.com/office/2007/relationships/hdphoto" Target="../media/hdphoto3.wdp"/><Relationship Id="rId9" Type="http://schemas.openxmlformats.org/officeDocument/2006/relationships/image" Target="../media/image12.jpeg"/><Relationship Id="rId14" Type="http://schemas.microsoft.com/office/2007/relationships/hdphoto" Target="../media/hdphoto8.wdp"/><Relationship Id="rId22" Type="http://schemas.openxmlformats.org/officeDocument/2006/relationships/image" Target="../media/image22.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jpg"/><Relationship Id="rId8" Type="http://schemas.microsoft.com/office/2007/relationships/hdphoto" Target="../media/hdphoto5.wdp"/><Relationship Id="rId3"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microsoft.com/office/2007/relationships/hdphoto" Target="../media/hdphoto10.wdp"/><Relationship Id="rId3" Type="http://schemas.openxmlformats.org/officeDocument/2006/relationships/image" Target="../media/image39.jpeg"/><Relationship Id="rId7" Type="http://schemas.openxmlformats.org/officeDocument/2006/relationships/diagramQuickStyle" Target="../diagrams/quickStyle1.xml"/><Relationship Id="rId12" Type="http://schemas.openxmlformats.org/officeDocument/2006/relationships/image" Target="../media/image43.png"/><Relationship Id="rId2" Type="http://schemas.openxmlformats.org/officeDocument/2006/relationships/image" Target="../media/image1.jpeg"/><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42.png"/><Relationship Id="rId5" Type="http://schemas.openxmlformats.org/officeDocument/2006/relationships/diagramData" Target="../diagrams/data1.xml"/><Relationship Id="rId15" Type="http://schemas.openxmlformats.org/officeDocument/2006/relationships/image" Target="../media/image45.jpeg"/><Relationship Id="rId10" Type="http://schemas.openxmlformats.org/officeDocument/2006/relationships/image" Target="../media/image41.png"/><Relationship Id="rId4" Type="http://schemas.openxmlformats.org/officeDocument/2006/relationships/image" Target="../media/image40.jpeg"/><Relationship Id="rId9" Type="http://schemas.microsoft.com/office/2007/relationships/diagramDrawing" Target="../diagrams/drawing1.xml"/><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jpeg"/><Relationship Id="rId3" Type="http://schemas.openxmlformats.org/officeDocument/2006/relationships/image" Target="../media/image47.jpeg"/><Relationship Id="rId7" Type="http://schemas.openxmlformats.org/officeDocument/2006/relationships/image" Target="../media/image40.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image" Target="../media/image1.jpeg"/><Relationship Id="rId16"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12.wdp"/><Relationship Id="rId11" Type="http://schemas.microsoft.com/office/2007/relationships/hdphoto" Target="../media/hdphoto13.wdp"/><Relationship Id="rId5" Type="http://schemas.openxmlformats.org/officeDocument/2006/relationships/image" Target="../media/image48.jpeg"/><Relationship Id="rId15" Type="http://schemas.openxmlformats.org/officeDocument/2006/relationships/image" Target="../media/image55.jpeg"/><Relationship Id="rId10" Type="http://schemas.openxmlformats.org/officeDocument/2006/relationships/image" Target="../media/image51.jpeg"/><Relationship Id="rId4" Type="http://schemas.microsoft.com/office/2007/relationships/hdphoto" Target="../media/hdphoto11.wdp"/><Relationship Id="rId9" Type="http://schemas.openxmlformats.org/officeDocument/2006/relationships/image" Target="../media/image50.jpeg"/><Relationship Id="rId1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34129" y="178903"/>
            <a:ext cx="14789426" cy="10296939"/>
          </a:xfrm>
          <a:prstGeom prst="rect">
            <a:avLst/>
          </a:prstGeom>
          <a:blipFill>
            <a:blip r:embed="rId3"/>
            <a:tile tx="0" ty="0" sx="100000" sy="100000" flip="none" algn="tl"/>
          </a:blipFill>
          <a:ln w="95250" cmpd="thinThick">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743" tIns="46371" rIns="92743" bIns="46371" numCol="1" spcCol="0" rtlCol="0" fromWordArt="0" anchor="ctr" anchorCtr="0" forceAA="0" compatLnSpc="1">
            <a:prstTxWarp prst="textNoShape">
              <a:avLst/>
            </a:prstTxWarp>
            <a:noAutofit/>
          </a:bodyPr>
          <a:lstStyle/>
          <a:p>
            <a:pPr algn="ctr"/>
            <a:endParaRPr lang="ja-JP" altLang="en-US" sz="2048" dirty="0"/>
          </a:p>
        </p:txBody>
      </p:sp>
      <p:pic>
        <p:nvPicPr>
          <p:cNvPr id="10"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711" y="473309"/>
            <a:ext cx="570195" cy="69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7977711" y="451260"/>
            <a:ext cx="7026440" cy="584775"/>
          </a:xfrm>
          <a:prstGeom prst="rect">
            <a:avLst/>
          </a:prstGeom>
          <a:noFill/>
        </p:spPr>
        <p:txBody>
          <a:bodyPr wrap="square" rtlCol="0">
            <a:spAutoFit/>
          </a:bodyPr>
          <a:lstStyle/>
          <a:p>
            <a:pPr algn="ctr"/>
            <a:r>
              <a:rPr lang="ja-JP" altLang="en-US" sz="3200" dirty="0">
                <a:solidFill>
                  <a:srgbClr val="C00000"/>
                </a:solidFill>
                <a:latin typeface="HGP明朝E" panose="02020900000000000000" pitchFamily="18" charset="-128"/>
                <a:ea typeface="HGP明朝E" panose="02020900000000000000" pitchFamily="18" charset="-128"/>
              </a:rPr>
              <a:t>社会福祉法人　愛生福祉会</a:t>
            </a:r>
            <a:endParaRPr lang="en-US" altLang="ja-JP" sz="3200" dirty="0">
              <a:solidFill>
                <a:srgbClr val="C00000"/>
              </a:solidFill>
              <a:latin typeface="HGP明朝E" panose="02020900000000000000" pitchFamily="18" charset="-128"/>
              <a:ea typeface="HGP明朝E" panose="02020900000000000000" pitchFamily="18" charset="-128"/>
            </a:endParaRPr>
          </a:p>
        </p:txBody>
      </p:sp>
      <p:sp>
        <p:nvSpPr>
          <p:cNvPr id="9" name="テキスト 3"/>
          <p:cNvSpPr txBox="1"/>
          <p:nvPr/>
        </p:nvSpPr>
        <p:spPr>
          <a:xfrm>
            <a:off x="9296008" y="1544677"/>
            <a:ext cx="3580932" cy="2007169"/>
          </a:xfrm>
          <a:prstGeom prst="rect">
            <a:avLst/>
          </a:prstGeom>
          <a:noFill/>
          <a:ln>
            <a:noFill/>
          </a:ln>
          <a:effectLst/>
          <a:extLst>
            <a:ext uri="{C572A759-6A51-4108-AA02-DFA0A04FC94B}">
              <ma14:wrappingTextBoxFlag xmlns:lc="http://schemas.openxmlformats.org/drawingml/2006/lockedCanvas" xmlns:w15="http://schemas.microsoft.com/office/word/2012/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8108" tIns="11741" rIns="98108" bIns="11741" numCol="1" spcCol="0" rtlCol="0" fromWordArt="0" anchor="t" anchorCtr="0" forceAA="0" compatLnSpc="1">
            <a:prstTxWarp prst="textNoShape">
              <a:avLst/>
            </a:prstTxWarp>
            <a:spAutoFit/>
          </a:bodyPr>
          <a:lstStyle/>
          <a:p>
            <a:pPr algn="just"/>
            <a:r>
              <a:rPr lang="ja-JP" altLang="en-US" sz="12678" b="1" kern="100" dirty="0">
                <a:ln w="12700" cap="flat" cmpd="sng" algn="ctr">
                  <a:solidFill>
                    <a:srgbClr val="FFFFFF"/>
                  </a:solidFill>
                  <a:prstDash val="solid"/>
                  <a:round/>
                </a:ln>
                <a:solidFill>
                  <a:srgbClr val="1F497D"/>
                </a:solidFill>
                <a:effectLst>
                  <a:outerShdw blurRad="41275" dist="20320" dir="1800000" algn="tl">
                    <a:srgbClr val="000000">
                      <a:alpha val="40000"/>
                    </a:srgbClr>
                  </a:outerShdw>
                </a:effectLst>
                <a:latin typeface="Century" panose="02040604050505020304" pitchFamily="18" charset="0"/>
                <a:ea typeface="正調祥南行書体EXP" panose="03000500000000000000" pitchFamily="66" charset="-128"/>
                <a:cs typeface="Times New Roman" panose="02020603050405020304" pitchFamily="18" charset="0"/>
              </a:rPr>
              <a:t>七福</a:t>
            </a:r>
            <a:endParaRPr lang="ja-JP" altLang="en-US" sz="1585"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42"/>
          <p:cNvSpPr txBox="1"/>
          <p:nvPr/>
        </p:nvSpPr>
        <p:spPr>
          <a:xfrm>
            <a:off x="11205834" y="8689465"/>
            <a:ext cx="5229860" cy="1796415"/>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15="http://schemas.microsoft.com/office/word/2012/wordml"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ja-JP" sz="1200" b="1" kern="0" dirty="0">
                <a:effectLst/>
                <a:ea typeface="HG丸ｺﾞｼｯｸM-PRO"/>
                <a:cs typeface="Times New Roman"/>
              </a:rPr>
              <a:t>〒</a:t>
            </a:r>
            <a:r>
              <a:rPr lang="en-US" sz="1200" b="1" kern="0" dirty="0">
                <a:effectLst/>
                <a:ea typeface="HG丸ｺﾞｼｯｸM-PRO"/>
                <a:cs typeface="Times New Roman"/>
              </a:rPr>
              <a:t>462</a:t>
            </a:r>
            <a:r>
              <a:rPr lang="ja-JP" sz="1200" b="1" kern="0" dirty="0">
                <a:effectLst/>
                <a:ea typeface="HG丸ｺﾞｼｯｸM-PRO"/>
                <a:cs typeface="Times New Roman"/>
              </a:rPr>
              <a:t>−</a:t>
            </a:r>
            <a:r>
              <a:rPr lang="en-US" sz="1200" b="1" kern="0" dirty="0">
                <a:effectLst/>
                <a:ea typeface="HG丸ｺﾞｼｯｸM-PRO"/>
                <a:cs typeface="Times New Roman"/>
              </a:rPr>
              <a:t>0015</a:t>
            </a:r>
            <a:endParaRPr lang="ja-JP" sz="1200" b="1" kern="100" dirty="0">
              <a:effectLst/>
              <a:ea typeface="ＭＳ 明朝"/>
              <a:cs typeface="Times New Roman"/>
            </a:endParaRPr>
          </a:p>
          <a:p>
            <a:pPr algn="just">
              <a:lnSpc>
                <a:spcPct val="115000"/>
              </a:lnSpc>
              <a:spcAft>
                <a:spcPts val="0"/>
              </a:spcAft>
            </a:pPr>
            <a:r>
              <a:rPr lang="ja-JP" sz="1200" b="1" kern="0" dirty="0">
                <a:effectLst/>
                <a:ea typeface="HG丸ｺﾞｼｯｸM-PRO"/>
                <a:cs typeface="Times New Roman"/>
              </a:rPr>
              <a:t>名古屋市北区</a:t>
            </a:r>
            <a:endParaRPr lang="ja-JP" sz="1200" b="1" kern="100" dirty="0">
              <a:effectLst/>
              <a:ea typeface="ＭＳ 明朝"/>
              <a:cs typeface="Times New Roman"/>
            </a:endParaRPr>
          </a:p>
          <a:p>
            <a:pPr marL="179705" algn="just">
              <a:lnSpc>
                <a:spcPct val="115000"/>
              </a:lnSpc>
              <a:spcAft>
                <a:spcPts val="0"/>
              </a:spcAft>
            </a:pPr>
            <a:r>
              <a:rPr lang="ja-JP" sz="1200" b="1" kern="0" dirty="0">
                <a:effectLst/>
                <a:ea typeface="HG丸ｺﾞｼｯｸM-PRO"/>
                <a:cs typeface="Times New Roman"/>
              </a:rPr>
              <a:t>中味鋺２丁目</a:t>
            </a:r>
            <a:r>
              <a:rPr lang="ja-JP" altLang="en-US" sz="1200" b="1" kern="0" dirty="0">
                <a:ea typeface="HG丸ｺﾞｼｯｸM-PRO"/>
                <a:cs typeface="Times New Roman"/>
              </a:rPr>
              <a:t>２０７</a:t>
            </a:r>
            <a:r>
              <a:rPr lang="ja-JP" sz="1200" b="1" kern="0" dirty="0">
                <a:effectLst/>
                <a:ea typeface="HG丸ｺﾞｼｯｸM-PRO"/>
                <a:cs typeface="Times New Roman"/>
              </a:rPr>
              <a:t>番</a:t>
            </a:r>
            <a:endParaRPr lang="ja-JP" sz="1200" b="1" kern="100" dirty="0">
              <a:effectLst/>
              <a:ea typeface="ＭＳ 明朝"/>
              <a:cs typeface="Times New Roman"/>
            </a:endParaRPr>
          </a:p>
          <a:p>
            <a:pPr algn="just">
              <a:lnSpc>
                <a:spcPct val="115000"/>
              </a:lnSpc>
              <a:spcAft>
                <a:spcPts val="0"/>
              </a:spcAft>
            </a:pPr>
            <a:r>
              <a:rPr lang="en-US" sz="1200" b="1" kern="0" dirty="0">
                <a:effectLst/>
                <a:latin typeface="HG丸ｺﾞｼｯｸM-PRO"/>
                <a:ea typeface="ＭＳ 明朝"/>
                <a:cs typeface="Times New Roman"/>
              </a:rPr>
              <a:t>TEL 052-903-0729</a:t>
            </a:r>
            <a:endParaRPr lang="ja-JP" sz="1200" b="1" kern="100" dirty="0">
              <a:effectLst/>
              <a:ea typeface="ＭＳ 明朝"/>
              <a:cs typeface="Times New Roman"/>
            </a:endParaRPr>
          </a:p>
          <a:p>
            <a:pPr algn="just">
              <a:lnSpc>
                <a:spcPct val="115000"/>
              </a:lnSpc>
              <a:spcAft>
                <a:spcPts val="0"/>
              </a:spcAft>
            </a:pPr>
            <a:r>
              <a:rPr lang="en-US" sz="1200" b="1" kern="0" dirty="0">
                <a:effectLst/>
                <a:latin typeface="HG丸ｺﾞｼｯｸM-PRO"/>
                <a:ea typeface="ＭＳ 明朝"/>
                <a:cs typeface="Times New Roman"/>
              </a:rPr>
              <a:t>FAX 052-903-0723</a:t>
            </a:r>
            <a:endParaRPr lang="ja-JP" sz="1200" b="1" kern="100" dirty="0">
              <a:effectLst/>
              <a:ea typeface="ＭＳ 明朝"/>
              <a:cs typeface="Times New Roman"/>
            </a:endParaRPr>
          </a:p>
          <a:p>
            <a:pPr algn="just">
              <a:lnSpc>
                <a:spcPct val="115000"/>
              </a:lnSpc>
              <a:spcAft>
                <a:spcPts val="0"/>
              </a:spcAft>
            </a:pPr>
            <a:r>
              <a:rPr lang="en-US" sz="1200" b="1" kern="0" dirty="0">
                <a:effectLst/>
                <a:latin typeface="HG丸ｺﾞｼｯｸM-PRO"/>
                <a:ea typeface="ＭＳ 明朝"/>
                <a:cs typeface="Times New Roman"/>
              </a:rPr>
              <a:t>www.aiseifukusikai.jp/sisetu/shichifuku/</a:t>
            </a:r>
            <a:endParaRPr lang="ja-JP" sz="1200" b="1" kern="100" dirty="0">
              <a:effectLst/>
              <a:ea typeface="ＭＳ 明朝"/>
              <a:cs typeface="Times New Roman"/>
            </a:endParaRPr>
          </a:p>
        </p:txBody>
      </p:sp>
      <p:pic>
        <p:nvPicPr>
          <p:cNvPr id="16" name="図 15" descr="C:\Users\yasudasou\AppData\Local\Microsoft\Windows\Temporary Internet Files\Content.IE5\09K3H2EB\QRcode.gif"/>
          <p:cNvPicPr/>
          <p:nvPr/>
        </p:nvPicPr>
        <p:blipFill>
          <a:blip r:embed="rId5">
            <a:extLst>
              <a:ext uri="{28A0092B-C50C-407E-A947-70E740481C1C}">
                <a14:useLocalDpi xmlns:a14="http://schemas.microsoft.com/office/drawing/2010/main" val="0"/>
              </a:ext>
            </a:extLst>
          </a:blip>
          <a:srcRect/>
          <a:stretch>
            <a:fillRect/>
          </a:stretch>
        </p:blipFill>
        <p:spPr bwMode="auto">
          <a:xfrm>
            <a:off x="13251128" y="8649312"/>
            <a:ext cx="1133475" cy="1133475"/>
          </a:xfrm>
          <a:prstGeom prst="rect">
            <a:avLst/>
          </a:prstGeom>
          <a:noFill/>
          <a:ln>
            <a:noFill/>
          </a:ln>
        </p:spPr>
      </p:pic>
      <p:sp>
        <p:nvSpPr>
          <p:cNvPr id="17" name="テキスト 42"/>
          <p:cNvSpPr txBox="1"/>
          <p:nvPr/>
        </p:nvSpPr>
        <p:spPr>
          <a:xfrm>
            <a:off x="8071456" y="8671319"/>
            <a:ext cx="3419475" cy="1651000"/>
          </a:xfrm>
          <a:prstGeom prst="rect">
            <a:avLst/>
          </a:prstGeom>
          <a:noFill/>
          <a:ln>
            <a:noFill/>
          </a:ln>
          <a:effectLst/>
          <a:extLst>
            <a:ext uri="{C572A759-6A51-4108-AA02-DFA0A04FC94B}">
              <ma14:wrappingTextBox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15="http://schemas.microsoft.com/office/word/2012/wordml"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ja-JP" altLang="en-US" sz="1800" kern="0" dirty="0">
                <a:effectLst/>
                <a:ea typeface="HG丸ｺﾞｼｯｸM-PRO"/>
                <a:cs typeface="Times New Roman"/>
              </a:rPr>
              <a:t>ご</a:t>
            </a:r>
            <a:r>
              <a:rPr lang="ja-JP" sz="1800" kern="0" dirty="0">
                <a:effectLst/>
                <a:ea typeface="HG丸ｺﾞｼｯｸM-PRO"/>
                <a:cs typeface="Times New Roman"/>
              </a:rPr>
              <a:t>入居</a:t>
            </a:r>
            <a:r>
              <a:rPr lang="ja-JP" altLang="en-US" sz="1800" kern="0" dirty="0">
                <a:effectLst/>
                <a:ea typeface="HG丸ｺﾞｼｯｸM-PRO"/>
                <a:cs typeface="Times New Roman"/>
              </a:rPr>
              <a:t>・ご利用</a:t>
            </a:r>
            <a:r>
              <a:rPr lang="ja-JP" sz="1800" kern="0" dirty="0">
                <a:effectLst/>
                <a:ea typeface="HG丸ｺﾞｼｯｸM-PRO"/>
                <a:cs typeface="Times New Roman"/>
              </a:rPr>
              <a:t>についての</a:t>
            </a:r>
            <a:endParaRPr lang="ja-JP" sz="1200" kern="100" dirty="0">
              <a:effectLst/>
              <a:ea typeface="ＭＳ 明朝"/>
              <a:cs typeface="Times New Roman"/>
            </a:endParaRPr>
          </a:p>
          <a:p>
            <a:pPr algn="just">
              <a:lnSpc>
                <a:spcPct val="115000"/>
              </a:lnSpc>
              <a:spcAft>
                <a:spcPts val="0"/>
              </a:spcAft>
            </a:pPr>
            <a:r>
              <a:rPr lang="ja-JP" sz="1800" kern="0" dirty="0">
                <a:effectLst/>
                <a:ea typeface="HG丸ｺﾞｼｯｸM-PRO"/>
                <a:cs typeface="Times New Roman"/>
              </a:rPr>
              <a:t>お問い合わせは</a:t>
            </a:r>
            <a:endParaRPr lang="ja-JP" sz="1200" kern="100" dirty="0">
              <a:effectLst/>
              <a:ea typeface="ＭＳ 明朝"/>
              <a:cs typeface="Times New Roman"/>
            </a:endParaRPr>
          </a:p>
          <a:p>
            <a:pPr algn="just">
              <a:lnSpc>
                <a:spcPct val="115000"/>
              </a:lnSpc>
              <a:spcAft>
                <a:spcPts val="0"/>
              </a:spcAft>
            </a:pPr>
            <a:r>
              <a:rPr lang="en-US" sz="2400" b="1" kern="0" dirty="0">
                <a:effectLst/>
                <a:latin typeface="HG丸ｺﾞｼｯｸM-PRO"/>
                <a:ea typeface="ＭＳ 明朝"/>
                <a:cs typeface="Times New Roman"/>
              </a:rPr>
              <a:t>052-903-0729</a:t>
            </a:r>
            <a:endParaRPr lang="en-US" sz="1200" kern="100" dirty="0">
              <a:ea typeface="ＭＳ 明朝"/>
              <a:cs typeface="Times New Roman"/>
            </a:endParaRPr>
          </a:p>
          <a:p>
            <a:pPr algn="just">
              <a:lnSpc>
                <a:spcPct val="115000"/>
              </a:lnSpc>
              <a:spcAft>
                <a:spcPts val="0"/>
              </a:spcAft>
            </a:pPr>
            <a:r>
              <a:rPr lang="ja-JP" sz="1800" kern="0" dirty="0">
                <a:effectLst/>
                <a:ea typeface="HG丸ｺﾞｼｯｸM-PRO"/>
                <a:cs typeface="Times New Roman"/>
              </a:rPr>
              <a:t>担当　</a:t>
            </a:r>
            <a:r>
              <a:rPr lang="ja-JP" altLang="en-US" sz="1800" kern="0" dirty="0">
                <a:ea typeface="HG丸ｺﾞｼｯｸM-PRO"/>
                <a:cs typeface="Times New Roman"/>
              </a:rPr>
              <a:t> 本多・澤村</a:t>
            </a:r>
            <a:endParaRPr lang="ja-JP" sz="1200" kern="100" dirty="0">
              <a:effectLst/>
              <a:ea typeface="ＭＳ 明朝"/>
              <a:cs typeface="Times New Roman"/>
            </a:endParaRPr>
          </a:p>
        </p:txBody>
      </p:sp>
      <p:sp>
        <p:nvSpPr>
          <p:cNvPr id="18" name="テキスト ボックス 17"/>
          <p:cNvSpPr txBox="1"/>
          <p:nvPr/>
        </p:nvSpPr>
        <p:spPr>
          <a:xfrm>
            <a:off x="7977711" y="1109961"/>
            <a:ext cx="7026440" cy="643702"/>
          </a:xfrm>
          <a:prstGeom prst="rect">
            <a:avLst/>
          </a:prstGeom>
          <a:noFill/>
        </p:spPr>
        <p:txBody>
          <a:bodyPr wrap="square" rtlCol="0">
            <a:spAutoFit/>
          </a:bodyPr>
          <a:lstStyle/>
          <a:p>
            <a:pPr algn="ctr"/>
            <a:r>
              <a:rPr lang="ja-JP" altLang="en-US" sz="3583" dirty="0">
                <a:solidFill>
                  <a:srgbClr val="C00000"/>
                </a:solidFill>
                <a:latin typeface="HGP明朝E" panose="02020900000000000000" pitchFamily="18" charset="-128"/>
                <a:ea typeface="HGP明朝E" panose="02020900000000000000" pitchFamily="18" charset="-128"/>
              </a:rPr>
              <a:t>サービス付き高齢者向け住宅</a:t>
            </a:r>
            <a:endParaRPr lang="en-US" altLang="ja-JP" sz="3583" dirty="0">
              <a:solidFill>
                <a:srgbClr val="C00000"/>
              </a:solidFill>
              <a:latin typeface="HGP明朝E" panose="02020900000000000000" pitchFamily="18" charset="-128"/>
              <a:ea typeface="HGP明朝E" panose="02020900000000000000" pitchFamily="18" charset="-128"/>
            </a:endParaRPr>
          </a:p>
        </p:txBody>
      </p:sp>
      <p:sp>
        <p:nvSpPr>
          <p:cNvPr id="19" name="テキスト ボックス 18"/>
          <p:cNvSpPr txBox="1"/>
          <p:nvPr/>
        </p:nvSpPr>
        <p:spPr>
          <a:xfrm>
            <a:off x="11928156" y="2599176"/>
            <a:ext cx="3314963" cy="400110"/>
          </a:xfrm>
          <a:prstGeom prst="rect">
            <a:avLst/>
          </a:prstGeom>
          <a:noFill/>
        </p:spPr>
        <p:txBody>
          <a:bodyPr wrap="square" rtlCol="0">
            <a:spAutoFit/>
          </a:bodyPr>
          <a:lstStyle/>
          <a:p>
            <a:pPr algn="ctr"/>
            <a:r>
              <a:rPr lang="ja-JP" altLang="en-US" sz="2000" dirty="0">
                <a:solidFill>
                  <a:srgbClr val="C00000"/>
                </a:solidFill>
                <a:latin typeface="HGP明朝E" panose="02020900000000000000" pitchFamily="18" charset="-128"/>
                <a:ea typeface="HGP明朝E" panose="02020900000000000000" pitchFamily="18" charset="-128"/>
              </a:rPr>
              <a:t>登録番号　</a:t>
            </a:r>
            <a:r>
              <a:rPr lang="en-US" altLang="ja-JP" sz="2000" dirty="0">
                <a:solidFill>
                  <a:srgbClr val="C00000"/>
                </a:solidFill>
                <a:latin typeface="HGP明朝E" panose="02020900000000000000" pitchFamily="18" charset="-128"/>
                <a:ea typeface="HGP明朝E" panose="02020900000000000000" pitchFamily="18" charset="-128"/>
              </a:rPr>
              <a:t>13010(2)</a:t>
            </a:r>
          </a:p>
        </p:txBody>
      </p:sp>
      <p:pic>
        <p:nvPicPr>
          <p:cNvPr id="27" name="図 26"/>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Lst>
          </a:blip>
          <a:stretch>
            <a:fillRect/>
          </a:stretch>
        </p:blipFill>
        <p:spPr>
          <a:xfrm>
            <a:off x="610189" y="674603"/>
            <a:ext cx="6356668" cy="9427339"/>
          </a:xfrm>
          <a:prstGeom prst="rect">
            <a:avLst/>
          </a:prstGeom>
        </p:spPr>
      </p:pic>
      <p:pic>
        <p:nvPicPr>
          <p:cNvPr id="3" name="図 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tretch>
            <a:fillRect/>
          </a:stretch>
        </p:blipFill>
        <p:spPr>
          <a:xfrm>
            <a:off x="8071456" y="3551846"/>
            <a:ext cx="6558944" cy="4358439"/>
          </a:xfrm>
          <a:prstGeom prst="rect">
            <a:avLst/>
          </a:prstGeom>
          <a:effectLst>
            <a:softEdge rad="165100"/>
          </a:effectLst>
        </p:spPr>
      </p:pic>
      <p:pic>
        <p:nvPicPr>
          <p:cNvPr id="2" name="図 1">
            <a:extLst>
              <a:ext uri="{FF2B5EF4-FFF2-40B4-BE49-F238E27FC236}">
                <a16:creationId xmlns:a16="http://schemas.microsoft.com/office/drawing/2014/main" id="{7A472948-1076-4CB0-84DC-3B30FE2E2C8F}"/>
              </a:ext>
            </a:extLst>
          </p:cNvPr>
          <p:cNvPicPr>
            <a:picLocks noChangeAspect="1"/>
          </p:cNvPicPr>
          <p:nvPr/>
        </p:nvPicPr>
        <p:blipFill>
          <a:blip r:embed="rId10"/>
          <a:stretch>
            <a:fillRect/>
          </a:stretch>
        </p:blipFill>
        <p:spPr>
          <a:xfrm>
            <a:off x="656120" y="8167242"/>
            <a:ext cx="3039580" cy="1713358"/>
          </a:xfrm>
          <a:prstGeom prst="rect">
            <a:avLst/>
          </a:prstGeom>
        </p:spPr>
      </p:pic>
      <p:pic>
        <p:nvPicPr>
          <p:cNvPr id="4" name="図 3">
            <a:extLst>
              <a:ext uri="{FF2B5EF4-FFF2-40B4-BE49-F238E27FC236}">
                <a16:creationId xmlns:a16="http://schemas.microsoft.com/office/drawing/2014/main" id="{C261FEAF-B762-4AD6-A316-978A70B0F519}"/>
              </a:ext>
            </a:extLst>
          </p:cNvPr>
          <p:cNvPicPr>
            <a:picLocks noChangeAspect="1"/>
          </p:cNvPicPr>
          <p:nvPr/>
        </p:nvPicPr>
        <p:blipFill>
          <a:blip r:embed="rId11"/>
          <a:stretch>
            <a:fillRect/>
          </a:stretch>
        </p:blipFill>
        <p:spPr>
          <a:xfrm>
            <a:off x="518099" y="473309"/>
            <a:ext cx="6729322" cy="9778828"/>
          </a:xfrm>
          <a:prstGeom prst="rect">
            <a:avLst/>
          </a:prstGeom>
        </p:spPr>
      </p:pic>
      <p:pic>
        <p:nvPicPr>
          <p:cNvPr id="5" name="図 4">
            <a:extLst>
              <a:ext uri="{FF2B5EF4-FFF2-40B4-BE49-F238E27FC236}">
                <a16:creationId xmlns:a16="http://schemas.microsoft.com/office/drawing/2014/main" id="{B8DACEEC-B711-41C4-BE2E-D9AE8965C7C4}"/>
              </a:ext>
            </a:extLst>
          </p:cNvPr>
          <p:cNvPicPr>
            <a:picLocks noChangeAspect="1"/>
          </p:cNvPicPr>
          <p:nvPr/>
        </p:nvPicPr>
        <p:blipFill>
          <a:blip r:embed="rId12"/>
          <a:stretch>
            <a:fillRect/>
          </a:stretch>
        </p:blipFill>
        <p:spPr>
          <a:xfrm>
            <a:off x="-7803317" y="829949"/>
            <a:ext cx="6928531" cy="9861864"/>
          </a:xfrm>
          <a:prstGeom prst="rect">
            <a:avLst/>
          </a:prstGeom>
        </p:spPr>
      </p:pic>
    </p:spTree>
    <p:extLst>
      <p:ext uri="{BB962C8B-B14F-4D97-AF65-F5344CB8AC3E}">
        <p14:creationId xmlns:p14="http://schemas.microsoft.com/office/powerpoint/2010/main" val="243420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正方形/長方形 11"/>
          <p:cNvSpPr/>
          <p:nvPr/>
        </p:nvSpPr>
        <p:spPr>
          <a:xfrm>
            <a:off x="82274" y="197436"/>
            <a:ext cx="14910026" cy="10296939"/>
          </a:xfrm>
          <a:prstGeom prst="rect">
            <a:avLst/>
          </a:prstGeom>
          <a:blipFill>
            <a:blip r:embed="rId2"/>
            <a:tile tx="0" ty="0" sx="100000" sy="100000" flip="none" algn="tl"/>
          </a:blipFill>
          <a:ln w="95250" cmpd="thinThick">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743" tIns="46371" rIns="92743" bIns="46371" numCol="1" spcCol="0" rtlCol="0" fromWordArt="0" anchor="ctr" anchorCtr="0" forceAA="0" compatLnSpc="1">
            <a:prstTxWarp prst="textNoShape">
              <a:avLst/>
            </a:prstTxWarp>
            <a:noAutofit/>
          </a:bodyPr>
          <a:lstStyle/>
          <a:p>
            <a:pPr algn="ctr"/>
            <a:endParaRPr lang="ja-JP" altLang="en-US" sz="2048" dirty="0"/>
          </a:p>
        </p:txBody>
      </p:sp>
      <p:pic>
        <p:nvPicPr>
          <p:cNvPr id="2" name="図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4955959" y="5755104"/>
            <a:ext cx="2422495" cy="1614997"/>
          </a:xfrm>
          <a:prstGeom prst="rect">
            <a:avLst/>
          </a:prstGeom>
          <a:ln>
            <a:noFill/>
          </a:ln>
          <a:effectLst>
            <a:softEdge rad="112500"/>
          </a:effectLst>
        </p:spPr>
      </p:pic>
      <p:pic>
        <p:nvPicPr>
          <p:cNvPr id="3" name="図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tretch>
            <a:fillRect/>
          </a:stretch>
        </p:blipFill>
        <p:spPr>
          <a:xfrm>
            <a:off x="2418200" y="8498746"/>
            <a:ext cx="2636457" cy="1754892"/>
          </a:xfrm>
          <a:prstGeom prst="rect">
            <a:avLst/>
          </a:prstGeom>
          <a:ln>
            <a:noFill/>
          </a:ln>
          <a:effectLst>
            <a:softEdge rad="112500"/>
          </a:effectLst>
        </p:spPr>
      </p:pic>
      <p:pic>
        <p:nvPicPr>
          <p:cNvPr id="4" name="図 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a:off x="4943597" y="8498746"/>
            <a:ext cx="2632338" cy="1754892"/>
          </a:xfrm>
          <a:prstGeom prst="rect">
            <a:avLst/>
          </a:prstGeom>
          <a:ln>
            <a:noFill/>
          </a:ln>
          <a:effectLst>
            <a:softEdge rad="112500"/>
          </a:effectLst>
        </p:spPr>
      </p:pic>
      <p:pic>
        <p:nvPicPr>
          <p:cNvPr id="14" name="図 13"/>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80015" y="5281362"/>
            <a:ext cx="1913731" cy="2294190"/>
          </a:xfrm>
          <a:prstGeom prst="rect">
            <a:avLst/>
          </a:prstGeom>
          <a:ln>
            <a:noFill/>
          </a:ln>
          <a:effectLst>
            <a:softEdge rad="112500"/>
          </a:effectLst>
        </p:spPr>
      </p:pic>
      <p:pic>
        <p:nvPicPr>
          <p:cNvPr id="15" name="図 14"/>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5000"/>
                    </a14:imgEffect>
                  </a14:imgLayer>
                </a14:imgProps>
              </a:ext>
              <a:ext uri="{28A0092B-C50C-407E-A947-70E740481C1C}">
                <a14:useLocalDpi xmlns:a14="http://schemas.microsoft.com/office/drawing/2010/main" val="0"/>
              </a:ext>
            </a:extLst>
          </a:blip>
          <a:stretch>
            <a:fillRect/>
          </a:stretch>
        </p:blipFill>
        <p:spPr>
          <a:xfrm>
            <a:off x="2602407" y="5743027"/>
            <a:ext cx="2353552" cy="1569034"/>
          </a:xfrm>
          <a:prstGeom prst="rect">
            <a:avLst/>
          </a:prstGeom>
          <a:ln>
            <a:noFill/>
          </a:ln>
          <a:effectLst>
            <a:softEdge rad="112500"/>
          </a:effectLst>
        </p:spPr>
      </p:pic>
      <p:pic>
        <p:nvPicPr>
          <p:cNvPr id="3074" name="Picture 2" descr="http://www.konoka-clinic.com/img/top/img_photo01.png"/>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31173" y="2803799"/>
            <a:ext cx="2489146" cy="1846249"/>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103163" y="158923"/>
            <a:ext cx="7349625" cy="1015663"/>
          </a:xfrm>
          <a:prstGeom prst="rect">
            <a:avLst/>
          </a:prstGeom>
          <a:noFill/>
        </p:spPr>
        <p:txBody>
          <a:bodyPr wrap="square" rtlCol="0">
            <a:spAutoFit/>
          </a:bodyPr>
          <a:lstStyle/>
          <a:p>
            <a:pPr algn="ctr"/>
            <a:r>
              <a:rPr kumimoji="1" lang="ja-JP" altLang="en-US" sz="3000" dirty="0">
                <a:latin typeface="HG明朝E" panose="02020909000000000000" pitchFamily="17" charset="-128"/>
                <a:ea typeface="HG明朝E" panose="02020909000000000000" pitchFamily="17" charset="-128"/>
              </a:rPr>
              <a:t>その人がその人らしく　</a:t>
            </a:r>
            <a:endParaRPr kumimoji="1" lang="en-US" altLang="ja-JP" sz="3000" dirty="0">
              <a:latin typeface="HG明朝E" panose="02020909000000000000" pitchFamily="17" charset="-128"/>
              <a:ea typeface="HG明朝E" panose="02020909000000000000" pitchFamily="17" charset="-128"/>
            </a:endParaRPr>
          </a:p>
          <a:p>
            <a:pPr algn="ctr"/>
            <a:r>
              <a:rPr kumimoji="1" lang="ja-JP" altLang="en-US" sz="3000" dirty="0">
                <a:latin typeface="HG明朝E" panose="02020909000000000000" pitchFamily="17" charset="-128"/>
                <a:ea typeface="HG明朝E" panose="02020909000000000000" pitchFamily="17" charset="-128"/>
              </a:rPr>
              <a:t>笑顔に満ちあふれた生活を</a:t>
            </a:r>
            <a:endParaRPr kumimoji="1" lang="en-US" altLang="ja-JP" sz="3000" dirty="0">
              <a:latin typeface="HG明朝E" panose="02020909000000000000" pitchFamily="17" charset="-128"/>
              <a:ea typeface="HG明朝E" panose="02020909000000000000" pitchFamily="17" charset="-128"/>
            </a:endParaRPr>
          </a:p>
        </p:txBody>
      </p:sp>
      <p:sp>
        <p:nvSpPr>
          <p:cNvPr id="30" name="テキスト ボックス 29"/>
          <p:cNvSpPr txBox="1"/>
          <p:nvPr/>
        </p:nvSpPr>
        <p:spPr>
          <a:xfrm>
            <a:off x="331173" y="1849384"/>
            <a:ext cx="3880015" cy="1015663"/>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「七福」は、ご入居者様がその人らしい毎日をお過ごしいただけることを大切にしています。</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愛生福祉会グループの経験豊富なスタッフが、医療機関との連携を取りながら、安心･安全で快適な暮らしをお手伝いさせていただきます。</a:t>
            </a:r>
            <a:endParaRPr lang="en-US" altLang="ja-JP" sz="1200" dirty="0">
              <a:latin typeface="HGP明朝E" panose="02020900000000000000" pitchFamily="18" charset="-128"/>
              <a:ea typeface="HGP明朝E" panose="02020900000000000000" pitchFamily="18" charset="-128"/>
            </a:endParaRPr>
          </a:p>
        </p:txBody>
      </p:sp>
      <p:sp>
        <p:nvSpPr>
          <p:cNvPr id="27" name="テキスト ボックス 26"/>
          <p:cNvSpPr txBox="1"/>
          <p:nvPr/>
        </p:nvSpPr>
        <p:spPr>
          <a:xfrm>
            <a:off x="388854" y="1203053"/>
            <a:ext cx="3627312" cy="646331"/>
          </a:xfrm>
          <a:prstGeom prst="rect">
            <a:avLst/>
          </a:prstGeom>
          <a:noFill/>
        </p:spPr>
        <p:txBody>
          <a:bodyPr wrap="square" rtlCol="0">
            <a:spAutoFit/>
          </a:bodyPr>
          <a:lstStyle/>
          <a:p>
            <a:pPr algn="ctr"/>
            <a:r>
              <a:rPr kumimoji="1" lang="ja-JP" altLang="en-US" sz="1800" dirty="0">
                <a:solidFill>
                  <a:srgbClr val="C00000"/>
                </a:solidFill>
                <a:latin typeface="HG明朝E" panose="02020909000000000000" pitchFamily="17" charset="-128"/>
                <a:ea typeface="HG明朝E" panose="02020909000000000000" pitchFamily="17" charset="-128"/>
              </a:rPr>
              <a:t>愛生福祉会グループが皆様を</a:t>
            </a:r>
            <a:endParaRPr kumimoji="1" lang="en-US" altLang="ja-JP" sz="1800" dirty="0">
              <a:solidFill>
                <a:srgbClr val="C00000"/>
              </a:solidFill>
              <a:latin typeface="HG明朝E" panose="02020909000000000000" pitchFamily="17" charset="-128"/>
              <a:ea typeface="HG明朝E" panose="02020909000000000000" pitchFamily="17" charset="-128"/>
            </a:endParaRPr>
          </a:p>
          <a:p>
            <a:pPr algn="ctr"/>
            <a:r>
              <a:rPr kumimoji="1" lang="ja-JP" altLang="en-US" sz="1800" dirty="0">
                <a:solidFill>
                  <a:srgbClr val="C00000"/>
                </a:solidFill>
                <a:latin typeface="HG明朝E" panose="02020909000000000000" pitchFamily="17" charset="-128"/>
                <a:ea typeface="HG明朝E" panose="02020909000000000000" pitchFamily="17" charset="-128"/>
              </a:rPr>
              <a:t>全面的にバックアップいたします</a:t>
            </a:r>
          </a:p>
        </p:txBody>
      </p:sp>
      <p:sp>
        <p:nvSpPr>
          <p:cNvPr id="32" name="テキスト ボックス 31"/>
          <p:cNvSpPr txBox="1"/>
          <p:nvPr/>
        </p:nvSpPr>
        <p:spPr>
          <a:xfrm>
            <a:off x="2882853" y="7491703"/>
            <a:ext cx="4676753" cy="369332"/>
          </a:xfrm>
          <a:prstGeom prst="rect">
            <a:avLst/>
          </a:prstGeom>
          <a:noFill/>
        </p:spPr>
        <p:txBody>
          <a:bodyPr wrap="square" rtlCol="0">
            <a:spAutoFit/>
          </a:bodyPr>
          <a:lstStyle/>
          <a:p>
            <a:r>
              <a:rPr lang="ja-JP" altLang="en-US" sz="1800" dirty="0">
                <a:solidFill>
                  <a:srgbClr val="C00000"/>
                </a:solidFill>
                <a:latin typeface="HG明朝E" panose="02020909000000000000" pitchFamily="17" charset="-128"/>
                <a:ea typeface="HG明朝E" panose="02020909000000000000" pitchFamily="17" charset="-128"/>
              </a:rPr>
              <a:t>安心・安全な居室、環境で自由な暮らし</a:t>
            </a:r>
            <a:endParaRPr kumimoji="1" lang="ja-JP" altLang="en-US" sz="1800" dirty="0">
              <a:solidFill>
                <a:srgbClr val="C00000"/>
              </a:solidFill>
              <a:latin typeface="HG明朝E" panose="02020909000000000000" pitchFamily="17" charset="-128"/>
              <a:ea typeface="HG明朝E" panose="02020909000000000000" pitchFamily="17" charset="-128"/>
            </a:endParaRPr>
          </a:p>
        </p:txBody>
      </p:sp>
      <p:sp>
        <p:nvSpPr>
          <p:cNvPr id="33" name="テキスト ボックス 32"/>
          <p:cNvSpPr txBox="1"/>
          <p:nvPr/>
        </p:nvSpPr>
        <p:spPr>
          <a:xfrm>
            <a:off x="2254660" y="7822294"/>
            <a:ext cx="5290452" cy="646331"/>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居室は全室個室で、トイレ・洗面台付きです。夜間も安心なナースコールを全室に完備しており、車椅子の方でも快適にお過ごしいただけるよう、細部に至るまでバリアフリーの住環境をご用意しております。</a:t>
            </a:r>
            <a:endParaRPr lang="en-US" altLang="ja-JP" sz="1200" dirty="0">
              <a:latin typeface="HGP明朝E" panose="02020900000000000000" pitchFamily="18" charset="-128"/>
              <a:ea typeface="HGP明朝E" panose="02020900000000000000" pitchFamily="18" charset="-128"/>
            </a:endParaRPr>
          </a:p>
        </p:txBody>
      </p:sp>
      <p:sp>
        <p:nvSpPr>
          <p:cNvPr id="34" name="テキスト ボックス 33"/>
          <p:cNvSpPr txBox="1"/>
          <p:nvPr/>
        </p:nvSpPr>
        <p:spPr>
          <a:xfrm>
            <a:off x="388854" y="4912030"/>
            <a:ext cx="7442923" cy="369332"/>
          </a:xfrm>
          <a:prstGeom prst="rect">
            <a:avLst/>
          </a:prstGeom>
          <a:noFill/>
        </p:spPr>
        <p:txBody>
          <a:bodyPr wrap="square" rtlCol="0">
            <a:spAutoFit/>
          </a:bodyPr>
          <a:lstStyle/>
          <a:p>
            <a:pPr algn="ctr"/>
            <a:r>
              <a:rPr kumimoji="1" lang="ja-JP" altLang="en-US" sz="1800" dirty="0">
                <a:solidFill>
                  <a:srgbClr val="C00000"/>
                </a:solidFill>
                <a:latin typeface="HG明朝E" panose="02020909000000000000" pitchFamily="17" charset="-128"/>
                <a:ea typeface="HG明朝E" panose="02020909000000000000" pitchFamily="17" charset="-128"/>
              </a:rPr>
              <a:t>栄養士・調理師が心を込めた四季折々の</a:t>
            </a:r>
            <a:r>
              <a:rPr lang="ja-JP" altLang="en-US" sz="1800" dirty="0">
                <a:solidFill>
                  <a:srgbClr val="C00000"/>
                </a:solidFill>
                <a:latin typeface="HG明朝E" panose="02020909000000000000" pitchFamily="17" charset="-128"/>
                <a:ea typeface="HG明朝E" panose="02020909000000000000" pitchFamily="17" charset="-128"/>
              </a:rPr>
              <a:t>お食事</a:t>
            </a:r>
            <a:endParaRPr kumimoji="1" lang="ja-JP" altLang="en-US" sz="1800" dirty="0">
              <a:solidFill>
                <a:srgbClr val="C00000"/>
              </a:solidFill>
              <a:latin typeface="HG明朝E" panose="02020909000000000000" pitchFamily="17" charset="-128"/>
              <a:ea typeface="HG明朝E" panose="02020909000000000000" pitchFamily="17" charset="-128"/>
            </a:endParaRPr>
          </a:p>
        </p:txBody>
      </p:sp>
      <p:sp>
        <p:nvSpPr>
          <p:cNvPr id="35" name="テキスト ボックス 34"/>
          <p:cNvSpPr txBox="1"/>
          <p:nvPr/>
        </p:nvSpPr>
        <p:spPr>
          <a:xfrm>
            <a:off x="2254660" y="5274292"/>
            <a:ext cx="5181943" cy="461665"/>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料理が美味しいと評判の愛生福祉会グループが、喫茶店のモーニングから</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毎日のお食事、月に一度のバイキング等、四季折々の美味しさをおとどけします。</a:t>
            </a:r>
            <a:endParaRPr lang="en-US" altLang="ja-JP" sz="1200" dirty="0">
              <a:latin typeface="HGP明朝E" panose="02020900000000000000" pitchFamily="18" charset="-128"/>
              <a:ea typeface="HGP明朝E" panose="02020900000000000000" pitchFamily="18" charset="-128"/>
            </a:endParaRPr>
          </a:p>
        </p:txBody>
      </p:sp>
      <p:sp>
        <p:nvSpPr>
          <p:cNvPr id="37" name="テキスト ボックス 36"/>
          <p:cNvSpPr txBox="1"/>
          <p:nvPr/>
        </p:nvSpPr>
        <p:spPr>
          <a:xfrm>
            <a:off x="4794107" y="7231601"/>
            <a:ext cx="2746198" cy="276999"/>
          </a:xfrm>
          <a:prstGeom prst="rect">
            <a:avLst/>
          </a:prstGeom>
          <a:noFill/>
        </p:spPr>
        <p:txBody>
          <a:bodyPr wrap="square" rtlCol="0">
            <a:spAutoFit/>
          </a:bodyPr>
          <a:lstStyle/>
          <a:p>
            <a:r>
              <a:rPr lang="ja-JP" altLang="en-US" sz="1050" dirty="0">
                <a:latin typeface="HGP明朝E" panose="02020900000000000000" pitchFamily="18" charset="-128"/>
                <a:ea typeface="HGP明朝E" panose="02020900000000000000" pitchFamily="18" charset="-128"/>
              </a:rPr>
              <a:t>喫茶店のモーニングサービスも人気です</a:t>
            </a:r>
            <a:r>
              <a:rPr lang="ja-JP" altLang="en-US" sz="1200" dirty="0">
                <a:latin typeface="HGP明朝E" panose="02020900000000000000" pitchFamily="18" charset="-128"/>
                <a:ea typeface="HGP明朝E" panose="02020900000000000000" pitchFamily="18" charset="-128"/>
              </a:rPr>
              <a:t>。</a:t>
            </a:r>
            <a:endParaRPr lang="en-US" altLang="ja-JP" sz="1200" dirty="0">
              <a:latin typeface="HGP明朝E" panose="02020900000000000000" pitchFamily="18" charset="-128"/>
              <a:ea typeface="HGP明朝E" panose="02020900000000000000" pitchFamily="18" charset="-128"/>
            </a:endParaRPr>
          </a:p>
        </p:txBody>
      </p:sp>
      <p:sp>
        <p:nvSpPr>
          <p:cNvPr id="38" name="テキスト ボックス 37"/>
          <p:cNvSpPr txBox="1"/>
          <p:nvPr/>
        </p:nvSpPr>
        <p:spPr>
          <a:xfrm>
            <a:off x="247650" y="4520847"/>
            <a:ext cx="2931497" cy="461665"/>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２４時間３６５日「木の香往診クリニック」</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と連携し、いざというときもご安心頂けます。</a:t>
            </a:r>
            <a:endParaRPr lang="en-US" altLang="ja-JP" sz="1200" dirty="0">
              <a:latin typeface="HGP明朝E" panose="02020900000000000000" pitchFamily="18" charset="-128"/>
              <a:ea typeface="HGP明朝E" panose="02020900000000000000" pitchFamily="18" charset="-128"/>
            </a:endParaRPr>
          </a:p>
        </p:txBody>
      </p:sp>
      <p:sp>
        <p:nvSpPr>
          <p:cNvPr id="39" name="テキスト ボックス 38"/>
          <p:cNvSpPr txBox="1"/>
          <p:nvPr/>
        </p:nvSpPr>
        <p:spPr>
          <a:xfrm>
            <a:off x="4943597" y="3592548"/>
            <a:ext cx="2669775" cy="1200329"/>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ご入居者様の健康管理については、</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看護スタッフによる血圧測定・健康相談を行っています</a:t>
            </a:r>
            <a:r>
              <a:rPr lang="en-US" altLang="ja-JP" sz="1200" dirty="0">
                <a:latin typeface="HGP明朝E" panose="02020900000000000000" pitchFamily="18" charset="-128"/>
                <a:ea typeface="HGP明朝E" panose="02020900000000000000" pitchFamily="18" charset="-128"/>
              </a:rPr>
              <a:t>｡</a:t>
            </a:r>
          </a:p>
          <a:p>
            <a:r>
              <a:rPr lang="ja-JP" altLang="en-US" sz="1200" dirty="0">
                <a:latin typeface="HGP明朝E" panose="02020900000000000000" pitchFamily="18" charset="-128"/>
                <a:ea typeface="HGP明朝E" panose="02020900000000000000" pitchFamily="18" charset="-128"/>
              </a:rPr>
              <a:t>皆様の健康をサポートさせていただきます。</a:t>
            </a:r>
            <a:endParaRPr lang="en-US" altLang="ja-JP" sz="1200" dirty="0">
              <a:latin typeface="HGP明朝E" panose="02020900000000000000" pitchFamily="18" charset="-128"/>
              <a:ea typeface="HGP明朝E" panose="02020900000000000000" pitchFamily="18" charset="-128"/>
            </a:endParaRPr>
          </a:p>
          <a:p>
            <a:endParaRPr lang="en-US" altLang="ja-JP" sz="1200" dirty="0">
              <a:latin typeface="HGP明朝E" panose="02020900000000000000" pitchFamily="18" charset="-128"/>
              <a:ea typeface="HGP明朝E" panose="02020900000000000000" pitchFamily="18" charset="-128"/>
            </a:endParaRPr>
          </a:p>
        </p:txBody>
      </p:sp>
      <p:sp>
        <p:nvSpPr>
          <p:cNvPr id="40" name="テキスト ボックス 39"/>
          <p:cNvSpPr txBox="1"/>
          <p:nvPr/>
        </p:nvSpPr>
        <p:spPr>
          <a:xfrm>
            <a:off x="5019248" y="3253994"/>
            <a:ext cx="2636457" cy="338554"/>
          </a:xfrm>
          <a:prstGeom prst="rect">
            <a:avLst/>
          </a:prstGeom>
          <a:noFill/>
        </p:spPr>
        <p:txBody>
          <a:bodyPr wrap="square" rtlCol="0">
            <a:spAutoFit/>
          </a:bodyPr>
          <a:lstStyle/>
          <a:p>
            <a:r>
              <a:rPr kumimoji="1" lang="en-US" altLang="ja-JP" sz="1600" dirty="0">
                <a:solidFill>
                  <a:srgbClr val="C00000"/>
                </a:solidFill>
                <a:latin typeface="HG明朝E" panose="02020909000000000000" pitchFamily="17" charset="-128"/>
                <a:ea typeface="HG明朝E" panose="02020909000000000000" pitchFamily="17" charset="-128"/>
              </a:rPr>
              <a:t> </a:t>
            </a:r>
            <a:r>
              <a:rPr lang="ja-JP" altLang="en-US" sz="1600" dirty="0">
                <a:solidFill>
                  <a:srgbClr val="C00000"/>
                </a:solidFill>
                <a:latin typeface="HG明朝E" panose="02020909000000000000" pitchFamily="17" charset="-128"/>
                <a:ea typeface="HG明朝E" panose="02020909000000000000" pitchFamily="17" charset="-128"/>
              </a:rPr>
              <a:t>皆様</a:t>
            </a:r>
            <a:r>
              <a:rPr kumimoji="1" lang="ja-JP" altLang="en-US" sz="1600" dirty="0">
                <a:solidFill>
                  <a:srgbClr val="C00000"/>
                </a:solidFill>
                <a:latin typeface="HG明朝E" panose="02020909000000000000" pitchFamily="17" charset="-128"/>
                <a:ea typeface="HG明朝E" panose="02020909000000000000" pitchFamily="17" charset="-128"/>
              </a:rPr>
              <a:t>の健康をサポート</a:t>
            </a:r>
          </a:p>
        </p:txBody>
      </p:sp>
      <p:sp>
        <p:nvSpPr>
          <p:cNvPr id="41" name="テキスト ボックス 40"/>
          <p:cNvSpPr txBox="1"/>
          <p:nvPr/>
        </p:nvSpPr>
        <p:spPr>
          <a:xfrm>
            <a:off x="2820319" y="7219524"/>
            <a:ext cx="1982983" cy="276999"/>
          </a:xfrm>
          <a:prstGeom prst="rect">
            <a:avLst/>
          </a:prstGeom>
          <a:noFill/>
        </p:spPr>
        <p:txBody>
          <a:bodyPr wrap="square" rtlCol="0">
            <a:spAutoFit/>
          </a:bodyPr>
          <a:lstStyle/>
          <a:p>
            <a:r>
              <a:rPr kumimoji="1" lang="en-US" altLang="ja-JP" sz="1200" dirty="0">
                <a:latin typeface="HG明朝E" panose="02020909000000000000" pitchFamily="17" charset="-128"/>
                <a:ea typeface="HG明朝E" panose="02020909000000000000" pitchFamily="17" charset="-128"/>
              </a:rPr>
              <a:t>※</a:t>
            </a:r>
            <a:r>
              <a:rPr kumimoji="1" lang="ja-JP" altLang="en-US" sz="1200" dirty="0">
                <a:latin typeface="HG明朝E" panose="02020909000000000000" pitchFamily="17" charset="-128"/>
                <a:ea typeface="HG明朝E" panose="02020909000000000000" pitchFamily="17" charset="-128"/>
              </a:rPr>
              <a:t>行事食のイメージ写真</a:t>
            </a:r>
          </a:p>
        </p:txBody>
      </p:sp>
      <p:sp>
        <p:nvSpPr>
          <p:cNvPr id="42" name="テキスト ボックス 41"/>
          <p:cNvSpPr txBox="1"/>
          <p:nvPr/>
        </p:nvSpPr>
        <p:spPr>
          <a:xfrm>
            <a:off x="114337" y="7497987"/>
            <a:ext cx="2329290" cy="584775"/>
          </a:xfrm>
          <a:prstGeom prst="rect">
            <a:avLst/>
          </a:prstGeom>
          <a:noFill/>
        </p:spPr>
        <p:txBody>
          <a:bodyPr wrap="square" rtlCol="0">
            <a:spAutoFit/>
          </a:bodyPr>
          <a:lstStyle/>
          <a:p>
            <a:pPr algn="ctr"/>
            <a:r>
              <a:rPr kumimoji="1" lang="ja-JP" altLang="en-US" sz="1600" dirty="0">
                <a:solidFill>
                  <a:srgbClr val="C00000"/>
                </a:solidFill>
                <a:latin typeface="HG明朝E" panose="02020909000000000000" pitchFamily="17" charset="-128"/>
                <a:ea typeface="HG明朝E" panose="02020909000000000000" pitchFamily="17" charset="-128"/>
              </a:rPr>
              <a:t>通院</a:t>
            </a:r>
            <a:r>
              <a:rPr kumimoji="1" lang="en-US" altLang="ja-JP" sz="1600" dirty="0">
                <a:solidFill>
                  <a:srgbClr val="C00000"/>
                </a:solidFill>
                <a:latin typeface="HG明朝E" panose="02020909000000000000" pitchFamily="17" charset="-128"/>
                <a:ea typeface="HG明朝E" panose="02020909000000000000" pitchFamily="17" charset="-128"/>
              </a:rPr>
              <a:t>､</a:t>
            </a:r>
            <a:r>
              <a:rPr kumimoji="1" lang="ja-JP" altLang="en-US" sz="1600" dirty="0">
                <a:solidFill>
                  <a:srgbClr val="C00000"/>
                </a:solidFill>
                <a:latin typeface="HG明朝E" panose="02020909000000000000" pitchFamily="17" charset="-128"/>
                <a:ea typeface="HG明朝E" panose="02020909000000000000" pitchFamily="17" charset="-128"/>
              </a:rPr>
              <a:t>お買物</a:t>
            </a:r>
            <a:r>
              <a:rPr kumimoji="1" lang="en-US" altLang="ja-JP" sz="1600" dirty="0">
                <a:solidFill>
                  <a:srgbClr val="C00000"/>
                </a:solidFill>
                <a:latin typeface="HG明朝E" panose="02020909000000000000" pitchFamily="17" charset="-128"/>
                <a:ea typeface="HG明朝E" panose="02020909000000000000" pitchFamily="17" charset="-128"/>
              </a:rPr>
              <a:t>､</a:t>
            </a:r>
            <a:r>
              <a:rPr kumimoji="1" lang="ja-JP" altLang="en-US" sz="1600" dirty="0">
                <a:solidFill>
                  <a:srgbClr val="C00000"/>
                </a:solidFill>
                <a:latin typeface="HG明朝E" panose="02020909000000000000" pitchFamily="17" charset="-128"/>
                <a:ea typeface="HG明朝E" panose="02020909000000000000" pitchFamily="17" charset="-128"/>
              </a:rPr>
              <a:t>散歩</a:t>
            </a:r>
            <a:r>
              <a:rPr kumimoji="1" lang="en-US" altLang="ja-JP" sz="1600" dirty="0">
                <a:solidFill>
                  <a:srgbClr val="C00000"/>
                </a:solidFill>
                <a:latin typeface="HG明朝E" panose="02020909000000000000" pitchFamily="17" charset="-128"/>
                <a:ea typeface="HG明朝E" panose="02020909000000000000" pitchFamily="17" charset="-128"/>
              </a:rPr>
              <a:t>､</a:t>
            </a:r>
          </a:p>
          <a:p>
            <a:pPr algn="ctr"/>
            <a:r>
              <a:rPr kumimoji="1" lang="ja-JP" altLang="en-US" sz="1600" dirty="0">
                <a:solidFill>
                  <a:srgbClr val="C00000"/>
                </a:solidFill>
                <a:latin typeface="HG明朝E" panose="02020909000000000000" pitchFamily="17" charset="-128"/>
                <a:ea typeface="HG明朝E" panose="02020909000000000000" pitchFamily="17" charset="-128"/>
              </a:rPr>
              <a:t>外出はご自由に</a:t>
            </a:r>
          </a:p>
        </p:txBody>
      </p:sp>
      <p:sp>
        <p:nvSpPr>
          <p:cNvPr id="43" name="テキスト ボックス 42"/>
          <p:cNvSpPr txBox="1"/>
          <p:nvPr/>
        </p:nvSpPr>
        <p:spPr>
          <a:xfrm>
            <a:off x="127050" y="9422641"/>
            <a:ext cx="2303863" cy="1015663"/>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「七福バス」を利用して、お買物や受診のお手伝いなど、自由にお出かけいただけます。（有料）</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また、毎日イベントを行っています。</a:t>
            </a:r>
            <a:endParaRPr lang="en-US" altLang="ja-JP" sz="1200" dirty="0">
              <a:latin typeface="HGP明朝E" panose="02020900000000000000" pitchFamily="18" charset="-128"/>
              <a:ea typeface="HGP明朝E" panose="02020900000000000000" pitchFamily="18" charset="-128"/>
            </a:endParaRPr>
          </a:p>
          <a:p>
            <a:endParaRPr lang="en-US" altLang="ja-JP" sz="1200" dirty="0">
              <a:latin typeface="HGP明朝E" panose="02020900000000000000" pitchFamily="18" charset="-128"/>
              <a:ea typeface="HGP明朝E" panose="02020900000000000000" pitchFamily="18" charset="-128"/>
            </a:endParaRPr>
          </a:p>
        </p:txBody>
      </p:sp>
      <p:sp>
        <p:nvSpPr>
          <p:cNvPr id="45" name="テキスト ボックス 44"/>
          <p:cNvSpPr txBox="1"/>
          <p:nvPr/>
        </p:nvSpPr>
        <p:spPr>
          <a:xfrm>
            <a:off x="8500505" y="4152921"/>
            <a:ext cx="6037489" cy="830997"/>
          </a:xfrm>
          <a:prstGeom prst="rect">
            <a:avLst/>
          </a:prstGeom>
          <a:noFill/>
        </p:spPr>
        <p:txBody>
          <a:bodyPr wrap="square" rtlCol="0">
            <a:spAutoFit/>
          </a:bodyPr>
          <a:lstStyle/>
          <a:p>
            <a:pPr lvl="0"/>
            <a:r>
              <a:rPr lang="ja-JP" altLang="en-US" sz="1200" dirty="0">
                <a:latin typeface="HGS明朝E" panose="02020900000000000000" pitchFamily="18" charset="-128"/>
                <a:ea typeface="HGS明朝E" panose="02020900000000000000" pitchFamily="18" charset="-128"/>
              </a:rPr>
              <a:t>　　　　洗濯室　　　　　　　　　　  浴室　　　　　　　　　　　機械浴室</a:t>
            </a:r>
            <a:endParaRPr lang="en-US" altLang="ja-JP" sz="1200" dirty="0">
              <a:latin typeface="HGS明朝E" panose="02020900000000000000" pitchFamily="18" charset="-128"/>
              <a:ea typeface="HGS明朝E" panose="02020900000000000000" pitchFamily="18" charset="-128"/>
            </a:endParaRPr>
          </a:p>
          <a:p>
            <a:pPr lvl="0"/>
            <a:r>
              <a:rPr lang="en-US" altLang="ja-JP" sz="1200" dirty="0">
                <a:latin typeface="HGS明朝E" panose="02020900000000000000" pitchFamily="18" charset="-128"/>
                <a:ea typeface="HGS明朝E" panose="02020900000000000000" pitchFamily="18" charset="-128"/>
              </a:rPr>
              <a:t>24</a:t>
            </a:r>
            <a:r>
              <a:rPr lang="ja-JP" altLang="en-US" sz="1200" dirty="0">
                <a:latin typeface="HGS明朝E" panose="02020900000000000000" pitchFamily="18" charset="-128"/>
                <a:ea typeface="HGS明朝E" panose="02020900000000000000" pitchFamily="18" charset="-128"/>
              </a:rPr>
              <a:t>時間、洗濯機・乾燥機　 各階の住居スペースに設置。　 身体がご不自由な方でも</a:t>
            </a:r>
            <a:endParaRPr lang="en-US" altLang="ja-JP" sz="1200" dirty="0">
              <a:latin typeface="HGS明朝E" panose="02020900000000000000" pitchFamily="18" charset="-128"/>
              <a:ea typeface="HGS明朝E" panose="02020900000000000000" pitchFamily="18" charset="-128"/>
            </a:endParaRPr>
          </a:p>
          <a:p>
            <a:pPr lvl="0"/>
            <a:r>
              <a:rPr lang="ja-JP" altLang="en-US" sz="1200" dirty="0">
                <a:latin typeface="HGS明朝E" panose="02020900000000000000" pitchFamily="18" charset="-128"/>
                <a:ea typeface="HGS明朝E" panose="02020900000000000000" pitchFamily="18" charset="-128"/>
              </a:rPr>
              <a:t>を、無料でご自由にお使　 ご自由</a:t>
            </a:r>
            <a:r>
              <a:rPr lang="ja-JP" altLang="en-US" sz="1200">
                <a:latin typeface="HGS明朝E" panose="02020900000000000000" pitchFamily="18" charset="-128"/>
                <a:ea typeface="HGS明朝E" panose="02020900000000000000" pitchFamily="18" charset="-128"/>
              </a:rPr>
              <a:t>にご利用ください。</a:t>
            </a:r>
            <a:r>
              <a:rPr lang="ja-JP" altLang="en-US" sz="1200" dirty="0">
                <a:latin typeface="HGS明朝E" panose="02020900000000000000" pitchFamily="18" charset="-128"/>
                <a:ea typeface="HGS明朝E" panose="02020900000000000000" pitchFamily="18" charset="-128"/>
              </a:rPr>
              <a:t>　　 入浴を楽しんで頂けます。</a:t>
            </a:r>
            <a:endParaRPr lang="en-US" altLang="ja-JP" sz="1200" dirty="0">
              <a:latin typeface="HGS明朝E" panose="02020900000000000000" pitchFamily="18" charset="-128"/>
              <a:ea typeface="HGS明朝E" panose="02020900000000000000" pitchFamily="18" charset="-128"/>
            </a:endParaRPr>
          </a:p>
          <a:p>
            <a:pPr lvl="0"/>
            <a:r>
              <a:rPr lang="ja-JP" altLang="en-US" sz="1200" dirty="0">
                <a:latin typeface="HGS明朝E" panose="02020900000000000000" pitchFamily="18" charset="-128"/>
                <a:ea typeface="HGS明朝E" panose="02020900000000000000" pitchFamily="18" charset="-128"/>
              </a:rPr>
              <a:t>い下さい。</a:t>
            </a:r>
            <a:endParaRPr lang="ja-JP" altLang="ja-JP" sz="1200" dirty="0">
              <a:latin typeface="HGS明朝E" panose="02020900000000000000" pitchFamily="18" charset="-128"/>
              <a:ea typeface="HGS明朝E" panose="02020900000000000000" pitchFamily="18" charset="-128"/>
            </a:endParaRPr>
          </a:p>
        </p:txBody>
      </p:sp>
      <p:sp>
        <p:nvSpPr>
          <p:cNvPr id="47" name="テキスト ボックス 46"/>
          <p:cNvSpPr txBox="1"/>
          <p:nvPr/>
        </p:nvSpPr>
        <p:spPr>
          <a:xfrm>
            <a:off x="8490262" y="2008701"/>
            <a:ext cx="6037490" cy="830997"/>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　　　　　喫茶コーナー　　　　　　　　　　パソコンコーナー　　　　　　　　　　　　血圧計</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天気の良い日には、オープン　　</a:t>
            </a:r>
            <a:r>
              <a:rPr lang="en-US" altLang="ja-JP" sz="1200" dirty="0">
                <a:latin typeface="HGP明朝E" panose="02020900000000000000" pitchFamily="18" charset="-128"/>
                <a:ea typeface="HGP明朝E" panose="02020900000000000000" pitchFamily="18" charset="-128"/>
              </a:rPr>
              <a:t>1</a:t>
            </a:r>
            <a:r>
              <a:rPr lang="ja-JP" altLang="en-US" sz="1200" dirty="0">
                <a:latin typeface="HGP明朝E" panose="02020900000000000000" pitchFamily="18" charset="-128"/>
                <a:ea typeface="HGP明朝E" panose="02020900000000000000" pitchFamily="18" charset="-128"/>
              </a:rPr>
              <a:t>階ロビーに設置。お手紙を　　　毎日の健康チェックにお使</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テラスでお茶やおしゃべりを　　　作成したり、インターネットで　　　い頂いております。看護師</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お楽しみください。　　　　　　 　　 お買い物をして頂けます。　　　　の健康相談もどうぞ。</a:t>
            </a:r>
            <a:endParaRPr lang="en-US" altLang="ja-JP" sz="1200" dirty="0">
              <a:latin typeface="HGP明朝E" panose="02020900000000000000" pitchFamily="18" charset="-128"/>
              <a:ea typeface="HGP明朝E" panose="02020900000000000000" pitchFamily="18" charset="-128"/>
            </a:endParaRPr>
          </a:p>
        </p:txBody>
      </p:sp>
      <p:pic>
        <p:nvPicPr>
          <p:cNvPr id="1035" name="Picture 11" descr="http://aiseifukusikai.jp/img/facility/shitifuku/index/tit_ins_05.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41994" y="281241"/>
            <a:ext cx="6096000" cy="3524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aiseifukusikai.jp/img/facility/shitifuku/index/img_ins_08.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2730" y="2803799"/>
            <a:ext cx="19145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aiseifukusikai.jp/img/facility/shitifuku/index/img_ins_09.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13944" y="2791026"/>
            <a:ext cx="19240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aiseifukusikai.jp/img/facility/shitifuku/index/img_ins_11.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32731" y="659544"/>
            <a:ext cx="191452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aiseifukusikai.jp/img/facility/shitifuku/index/img_ins_1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613944" y="647953"/>
            <a:ext cx="19240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aiseifukusikai.jp/img/facility/shitifuku/index/img_ins_17.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51574" y="2803799"/>
            <a:ext cx="1924050" cy="1371600"/>
          </a:xfrm>
          <a:prstGeom prst="rect">
            <a:avLst/>
          </a:prstGeom>
          <a:noFill/>
          <a:extLst>
            <a:ext uri="{909E8E84-426E-40DD-AFC4-6F175D3DCCD1}">
              <a14:hiddenFill xmlns:a14="http://schemas.microsoft.com/office/drawing/2010/main">
                <a:solidFill>
                  <a:srgbClr val="FFFFFF"/>
                </a:solidFill>
              </a14:hiddenFill>
            </a:ext>
          </a:extLst>
        </p:spPr>
      </p:pic>
      <p:sp>
        <p:nvSpPr>
          <p:cNvPr id="71" name="テキスト ボックス 70"/>
          <p:cNvSpPr txBox="1"/>
          <p:nvPr/>
        </p:nvSpPr>
        <p:spPr>
          <a:xfrm>
            <a:off x="8374927" y="6817272"/>
            <a:ext cx="1740950" cy="1015663"/>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　　デイサービス介護職</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a:t>
            </a:r>
            <a:r>
              <a:rPr lang="en-US" altLang="ja-JP" sz="1200" dirty="0">
                <a:latin typeface="HGP明朝E" panose="02020900000000000000" pitchFamily="18" charset="-128"/>
                <a:ea typeface="HGP明朝E" panose="02020900000000000000" pitchFamily="18" charset="-128"/>
              </a:rPr>
              <a:t>4</a:t>
            </a:r>
            <a:r>
              <a:rPr lang="ja-JP" altLang="en-US" sz="1200" dirty="0">
                <a:latin typeface="HGP明朝E" panose="02020900000000000000" pitchFamily="18" charset="-128"/>
                <a:ea typeface="HGP明朝E" panose="02020900000000000000" pitchFamily="18" charset="-128"/>
              </a:rPr>
              <a:t>月より入職しました。温かい介護を目指します」　　　 　　　　　　　　</a:t>
            </a:r>
            <a:endParaRPr lang="en-US" altLang="ja-JP" sz="1200" dirty="0">
              <a:latin typeface="HGP明朝E" panose="02020900000000000000" pitchFamily="18" charset="-128"/>
              <a:ea typeface="HGP明朝E" panose="02020900000000000000" pitchFamily="18" charset="-128"/>
            </a:endParaRPr>
          </a:p>
        </p:txBody>
      </p:sp>
      <p:sp>
        <p:nvSpPr>
          <p:cNvPr id="75" name="テキスト ボックス 74"/>
          <p:cNvSpPr txBox="1"/>
          <p:nvPr/>
        </p:nvSpPr>
        <p:spPr>
          <a:xfrm>
            <a:off x="6167205" y="9487576"/>
            <a:ext cx="8784963" cy="1015663"/>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　　　 　　  　　　　　　　　　　　　　　　　デイサービス　相談員　　　　　　　　 あい　訪問介護員　　 　　　　　　　あい　管理者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　お一人おひとりに寄り添った　　　「皆さまが笑顔になれるよう　　「人生の大先輩であるご利用者様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介護を心掛けていきます。　　　　　　心のこもった介護を提供　 　　 にいろいろと教えて頂きながら、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よろしくお願いします。」　　　　　　　  致します」　　　　　　　　　　 　  日々精進できたらと思っています」</a:t>
            </a:r>
            <a:endParaRPr lang="en-US" altLang="ja-JP" sz="1200" dirty="0">
              <a:latin typeface="HGP明朝E" panose="02020900000000000000" pitchFamily="18" charset="-128"/>
              <a:ea typeface="HGP明朝E" panose="02020900000000000000" pitchFamily="18" charset="-128"/>
            </a:endParaRPr>
          </a:p>
        </p:txBody>
      </p:sp>
      <p:pic>
        <p:nvPicPr>
          <p:cNvPr id="67" name="図 66" descr="スタッフ紹介"/>
          <p:cNvPicPr/>
          <p:nvPr/>
        </p:nvPicPr>
        <p:blipFill>
          <a:blip r:embed="rId21">
            <a:extLst>
              <a:ext uri="{28A0092B-C50C-407E-A947-70E740481C1C}">
                <a14:useLocalDpi xmlns:a14="http://schemas.microsoft.com/office/drawing/2010/main" val="0"/>
              </a:ext>
            </a:extLst>
          </a:blip>
          <a:srcRect/>
          <a:stretch>
            <a:fillRect/>
          </a:stretch>
        </p:blipFill>
        <p:spPr bwMode="auto">
          <a:xfrm>
            <a:off x="8397823" y="4982512"/>
            <a:ext cx="2771775" cy="326141"/>
          </a:xfrm>
          <a:prstGeom prst="rect">
            <a:avLst/>
          </a:prstGeom>
          <a:noFill/>
          <a:ln>
            <a:noFill/>
          </a:ln>
        </p:spPr>
      </p:pic>
      <p:pic>
        <p:nvPicPr>
          <p:cNvPr id="9" name="図 8">
            <a:extLst>
              <a:ext uri="{FF2B5EF4-FFF2-40B4-BE49-F238E27FC236}">
                <a16:creationId xmlns:a16="http://schemas.microsoft.com/office/drawing/2014/main" id="{2A04BCEC-54F7-487E-8039-45FCA1C6E596}"/>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7000" contrast="-2000"/>
                    </a14:imgEffect>
                  </a14:imgLayer>
                </a14:imgProps>
              </a:ext>
            </a:extLst>
          </a:blip>
          <a:stretch>
            <a:fillRect/>
          </a:stretch>
        </p:blipFill>
        <p:spPr>
          <a:xfrm>
            <a:off x="16528768" y="5787933"/>
            <a:ext cx="1847811" cy="1596698"/>
          </a:xfrm>
          <a:prstGeom prst="rect">
            <a:avLst/>
          </a:prstGeom>
        </p:spPr>
      </p:pic>
      <p:pic>
        <p:nvPicPr>
          <p:cNvPr id="46" name="図 45">
            <a:extLst>
              <a:ext uri="{FF2B5EF4-FFF2-40B4-BE49-F238E27FC236}">
                <a16:creationId xmlns:a16="http://schemas.microsoft.com/office/drawing/2014/main" id="{D79BABC5-68F6-4E83-B08B-0868BD280C2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725638" y="2900829"/>
            <a:ext cx="2251278" cy="1620018"/>
          </a:xfrm>
          <a:prstGeom prst="rect">
            <a:avLst/>
          </a:prstGeom>
          <a:ln>
            <a:noFill/>
          </a:ln>
          <a:effectLst>
            <a:softEdge rad="63500"/>
          </a:effectLst>
        </p:spPr>
      </p:pic>
      <p:pic>
        <p:nvPicPr>
          <p:cNvPr id="18" name="図 17">
            <a:extLst>
              <a:ext uri="{FF2B5EF4-FFF2-40B4-BE49-F238E27FC236}">
                <a16:creationId xmlns:a16="http://schemas.microsoft.com/office/drawing/2014/main" id="{B26427E3-D219-43B2-8AA4-CDBD12660A32}"/>
              </a:ext>
            </a:extLst>
          </p:cNvPr>
          <p:cNvPicPr>
            <a:picLocks noChangeAspect="1"/>
          </p:cNvPicPr>
          <p:nvPr/>
        </p:nvPicPr>
        <p:blipFill rotWithShape="1">
          <a:blip r:embed="rId25"/>
          <a:srcRect l="39884" t="16087" r="36624" b="42439"/>
          <a:stretch/>
        </p:blipFill>
        <p:spPr>
          <a:xfrm>
            <a:off x="18553777" y="5347791"/>
            <a:ext cx="1535406" cy="1524023"/>
          </a:xfrm>
          <a:prstGeom prst="rect">
            <a:avLst/>
          </a:prstGeom>
        </p:spPr>
      </p:pic>
      <p:pic>
        <p:nvPicPr>
          <p:cNvPr id="19" name="図 18">
            <a:extLst>
              <a:ext uri="{FF2B5EF4-FFF2-40B4-BE49-F238E27FC236}">
                <a16:creationId xmlns:a16="http://schemas.microsoft.com/office/drawing/2014/main" id="{D2F38A97-0B2B-4136-94F7-324F54A61D31}"/>
              </a:ext>
            </a:extLst>
          </p:cNvPr>
          <p:cNvPicPr>
            <a:picLocks noChangeAspect="1"/>
          </p:cNvPicPr>
          <p:nvPr/>
        </p:nvPicPr>
        <p:blipFill rotWithShape="1">
          <a:blip r:embed="rId26"/>
          <a:srcRect l="36967" t="15816" r="37307" b="33664"/>
          <a:stretch/>
        </p:blipFill>
        <p:spPr>
          <a:xfrm>
            <a:off x="16916847" y="3945825"/>
            <a:ext cx="1459732" cy="1611707"/>
          </a:xfrm>
          <a:prstGeom prst="rect">
            <a:avLst/>
          </a:prstGeom>
        </p:spPr>
      </p:pic>
      <p:pic>
        <p:nvPicPr>
          <p:cNvPr id="20" name="図 19">
            <a:extLst>
              <a:ext uri="{FF2B5EF4-FFF2-40B4-BE49-F238E27FC236}">
                <a16:creationId xmlns:a16="http://schemas.microsoft.com/office/drawing/2014/main" id="{30320B95-BB05-45E6-A248-C0D753DB8357}"/>
              </a:ext>
            </a:extLst>
          </p:cNvPr>
          <p:cNvPicPr>
            <a:picLocks noChangeAspect="1"/>
          </p:cNvPicPr>
          <p:nvPr/>
        </p:nvPicPr>
        <p:blipFill rotWithShape="1">
          <a:blip r:embed="rId27"/>
          <a:srcRect l="35490" t="16086" r="35776" b="37264"/>
          <a:stretch/>
        </p:blipFill>
        <p:spPr>
          <a:xfrm>
            <a:off x="18553777" y="3874267"/>
            <a:ext cx="1699847" cy="1551562"/>
          </a:xfrm>
          <a:prstGeom prst="rect">
            <a:avLst/>
          </a:prstGeom>
        </p:spPr>
      </p:pic>
      <p:pic>
        <p:nvPicPr>
          <p:cNvPr id="24" name="図 23" descr="人, 室内, 壁, テーブル が含まれている画像&#10;&#10;自動的に生成された説明">
            <a:extLst>
              <a:ext uri="{FF2B5EF4-FFF2-40B4-BE49-F238E27FC236}">
                <a16:creationId xmlns:a16="http://schemas.microsoft.com/office/drawing/2014/main" id="{C6A5AF7F-E0B3-42B6-AF49-105DDBC4AB2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00602" y="714262"/>
            <a:ext cx="1902842" cy="1322356"/>
          </a:xfrm>
          <a:prstGeom prst="rect">
            <a:avLst/>
          </a:prstGeom>
        </p:spPr>
      </p:pic>
      <p:pic>
        <p:nvPicPr>
          <p:cNvPr id="26" name="図 25" descr="木, 人, 屋外 が含まれている画像&#10;&#10;自動的に生成された説明">
            <a:extLst>
              <a:ext uri="{FF2B5EF4-FFF2-40B4-BE49-F238E27FC236}">
                <a16:creationId xmlns:a16="http://schemas.microsoft.com/office/drawing/2014/main" id="{382214AB-BCC7-4261-B6F8-9D6D6DAC08A8}"/>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8942" t="7016" r="31068"/>
          <a:stretch/>
        </p:blipFill>
        <p:spPr>
          <a:xfrm rot="5400000">
            <a:off x="10787692" y="7842297"/>
            <a:ext cx="1591262" cy="1644267"/>
          </a:xfrm>
          <a:prstGeom prst="rect">
            <a:avLst/>
          </a:prstGeom>
        </p:spPr>
      </p:pic>
      <p:pic>
        <p:nvPicPr>
          <p:cNvPr id="13" name="図 12">
            <a:extLst>
              <a:ext uri="{FF2B5EF4-FFF2-40B4-BE49-F238E27FC236}">
                <a16:creationId xmlns:a16="http://schemas.microsoft.com/office/drawing/2014/main" id="{17E4EAC0-4C13-41D1-B826-870BFA007A56}"/>
              </a:ext>
            </a:extLst>
          </p:cNvPr>
          <p:cNvPicPr>
            <a:picLocks noChangeAspect="1"/>
          </p:cNvPicPr>
          <p:nvPr/>
        </p:nvPicPr>
        <p:blipFill rotWithShape="1">
          <a:blip r:embed="rId30"/>
          <a:srcRect l="34998" t="15074" r="35940" b="23559"/>
          <a:stretch/>
        </p:blipFill>
        <p:spPr>
          <a:xfrm>
            <a:off x="12613944" y="7868799"/>
            <a:ext cx="1449029" cy="1670597"/>
          </a:xfrm>
          <a:prstGeom prst="rect">
            <a:avLst/>
          </a:prstGeom>
        </p:spPr>
      </p:pic>
      <p:pic>
        <p:nvPicPr>
          <p:cNvPr id="21" name="図 20">
            <a:extLst>
              <a:ext uri="{FF2B5EF4-FFF2-40B4-BE49-F238E27FC236}">
                <a16:creationId xmlns:a16="http://schemas.microsoft.com/office/drawing/2014/main" id="{0A54190A-9BAE-4A02-89EA-1A28808816F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988" t="29692" r="17835" b="30918"/>
          <a:stretch/>
        </p:blipFill>
        <p:spPr>
          <a:xfrm>
            <a:off x="18463075" y="7242945"/>
            <a:ext cx="1716810" cy="1578758"/>
          </a:xfrm>
          <a:prstGeom prst="rect">
            <a:avLst/>
          </a:prstGeom>
        </p:spPr>
      </p:pic>
      <p:pic>
        <p:nvPicPr>
          <p:cNvPr id="6" name="図 5">
            <a:extLst>
              <a:ext uri="{FF2B5EF4-FFF2-40B4-BE49-F238E27FC236}">
                <a16:creationId xmlns:a16="http://schemas.microsoft.com/office/drawing/2014/main" id="{6B8D694E-C9E8-4E47-8DD7-75F9BD25823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14279" t="13822" r="22217" b="16284"/>
          <a:stretch/>
        </p:blipFill>
        <p:spPr>
          <a:xfrm rot="16200000">
            <a:off x="17309232" y="2810143"/>
            <a:ext cx="1626866" cy="1342890"/>
          </a:xfrm>
          <a:prstGeom prst="rect">
            <a:avLst/>
          </a:prstGeom>
        </p:spPr>
      </p:pic>
      <p:pic>
        <p:nvPicPr>
          <p:cNvPr id="22" name="図 21">
            <a:extLst>
              <a:ext uri="{FF2B5EF4-FFF2-40B4-BE49-F238E27FC236}">
                <a16:creationId xmlns:a16="http://schemas.microsoft.com/office/drawing/2014/main" id="{CEC801C6-97CC-4D3A-AA00-041BDD1F85D3}"/>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b="22770"/>
          <a:stretch/>
        </p:blipFill>
        <p:spPr>
          <a:xfrm>
            <a:off x="15702337" y="3592548"/>
            <a:ext cx="1571685" cy="1525574"/>
          </a:xfrm>
          <a:prstGeom prst="rect">
            <a:avLst/>
          </a:prstGeom>
        </p:spPr>
      </p:pic>
      <p:sp>
        <p:nvSpPr>
          <p:cNvPr id="54" name="テキスト ボックス 53">
            <a:extLst>
              <a:ext uri="{FF2B5EF4-FFF2-40B4-BE49-F238E27FC236}">
                <a16:creationId xmlns:a16="http://schemas.microsoft.com/office/drawing/2014/main" id="{BEB6247B-1D80-48A8-A81F-89E3609AE228}"/>
              </a:ext>
            </a:extLst>
          </p:cNvPr>
          <p:cNvSpPr txBox="1"/>
          <p:nvPr/>
        </p:nvSpPr>
        <p:spPr>
          <a:xfrm>
            <a:off x="10538230" y="6845372"/>
            <a:ext cx="1740950" cy="830997"/>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　デイサービス介護職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「ママになって復帰しました。精一杯頑張ります。」　　　 　　　　　　　　</a:t>
            </a:r>
            <a:endParaRPr lang="en-US" altLang="ja-JP" sz="1200" dirty="0">
              <a:latin typeface="HGP明朝E" panose="02020900000000000000" pitchFamily="18" charset="-128"/>
              <a:ea typeface="HGP明朝E" panose="02020900000000000000" pitchFamily="18" charset="-128"/>
            </a:endParaRPr>
          </a:p>
        </p:txBody>
      </p:sp>
      <p:sp>
        <p:nvSpPr>
          <p:cNvPr id="55" name="テキスト ボックス 54">
            <a:extLst>
              <a:ext uri="{FF2B5EF4-FFF2-40B4-BE49-F238E27FC236}">
                <a16:creationId xmlns:a16="http://schemas.microsoft.com/office/drawing/2014/main" id="{DFEFEACE-B47F-495D-9D2C-4098C79639BF}"/>
              </a:ext>
            </a:extLst>
          </p:cNvPr>
          <p:cNvSpPr txBox="1"/>
          <p:nvPr/>
        </p:nvSpPr>
        <p:spPr>
          <a:xfrm>
            <a:off x="12442547" y="6871814"/>
            <a:ext cx="2030398" cy="1015663"/>
          </a:xfrm>
          <a:prstGeom prst="rect">
            <a:avLst/>
          </a:prstGeom>
          <a:noFill/>
        </p:spPr>
        <p:txBody>
          <a:bodyPr wrap="square" rtlCol="0">
            <a:spAutoFit/>
          </a:bodyPr>
          <a:lstStyle/>
          <a:p>
            <a:r>
              <a:rPr lang="ja-JP" altLang="en-US" sz="1200" dirty="0">
                <a:latin typeface="HGP明朝E" panose="02020900000000000000" pitchFamily="18" charset="-128"/>
                <a:ea typeface="HGP明朝E" panose="02020900000000000000" pitchFamily="18" charset="-128"/>
              </a:rPr>
              <a:t>　　機能訓練指導員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　 　　</a:t>
            </a:r>
            <a:endParaRPr lang="en-US" altLang="ja-JP" sz="1200" dirty="0">
              <a:latin typeface="HGP明朝E" panose="02020900000000000000" pitchFamily="18" charset="-128"/>
              <a:ea typeface="HGP明朝E" panose="02020900000000000000" pitchFamily="18" charset="-128"/>
            </a:endParaRPr>
          </a:p>
          <a:p>
            <a:r>
              <a:rPr lang="ja-JP" altLang="en-US" sz="1200" dirty="0">
                <a:latin typeface="HGP明朝E" panose="02020900000000000000" pitchFamily="18" charset="-128"/>
                <a:ea typeface="HGP明朝E" panose="02020900000000000000" pitchFamily="18" charset="-128"/>
              </a:rPr>
              <a:t>「皆さんが健康に過ごしていただけるようにお手伝いさせていただきます」　　　 　　　　　　　　</a:t>
            </a:r>
            <a:endParaRPr lang="en-US" altLang="ja-JP" sz="1200" dirty="0">
              <a:latin typeface="HGP明朝E" panose="02020900000000000000" pitchFamily="18" charset="-128"/>
              <a:ea typeface="HGP明朝E" panose="02020900000000000000" pitchFamily="18" charset="-128"/>
            </a:endParaRPr>
          </a:p>
        </p:txBody>
      </p:sp>
      <p:pic>
        <p:nvPicPr>
          <p:cNvPr id="28" name="図 27">
            <a:extLst>
              <a:ext uri="{FF2B5EF4-FFF2-40B4-BE49-F238E27FC236}">
                <a16:creationId xmlns:a16="http://schemas.microsoft.com/office/drawing/2014/main" id="{2973B5BF-8C50-4433-8132-1669D6D00FB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2613944" y="5304367"/>
            <a:ext cx="1342889" cy="1609453"/>
          </a:xfrm>
          <a:prstGeom prst="rect">
            <a:avLst/>
          </a:prstGeom>
        </p:spPr>
      </p:pic>
      <p:pic>
        <p:nvPicPr>
          <p:cNvPr id="7" name="図 6">
            <a:extLst>
              <a:ext uri="{FF2B5EF4-FFF2-40B4-BE49-F238E27FC236}">
                <a16:creationId xmlns:a16="http://schemas.microsoft.com/office/drawing/2014/main" id="{4AC12567-C27F-408F-A423-52FCD72002F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42561" y="8082762"/>
            <a:ext cx="1926181" cy="1368044"/>
          </a:xfrm>
          <a:prstGeom prst="rect">
            <a:avLst/>
          </a:prstGeom>
        </p:spPr>
      </p:pic>
      <p:pic>
        <p:nvPicPr>
          <p:cNvPr id="8" name="図 7">
            <a:extLst>
              <a:ext uri="{FF2B5EF4-FFF2-40B4-BE49-F238E27FC236}">
                <a16:creationId xmlns:a16="http://schemas.microsoft.com/office/drawing/2014/main" id="{2AFBBFAE-CC7C-4C42-9A8E-97DEE7AC906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0761190" y="5307237"/>
            <a:ext cx="1439870" cy="1564578"/>
          </a:xfrm>
          <a:prstGeom prst="rect">
            <a:avLst/>
          </a:prstGeom>
        </p:spPr>
      </p:pic>
      <p:pic>
        <p:nvPicPr>
          <p:cNvPr id="36" name="図 35">
            <a:extLst>
              <a:ext uri="{FF2B5EF4-FFF2-40B4-BE49-F238E27FC236}">
                <a16:creationId xmlns:a16="http://schemas.microsoft.com/office/drawing/2014/main" id="{499B80EF-0062-DE29-A9E4-7A2A1F12BDF3}"/>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rot="5400000">
            <a:off x="5098907" y="1058159"/>
            <a:ext cx="2162778" cy="2251278"/>
          </a:xfrm>
          <a:prstGeom prst="rect">
            <a:avLst/>
          </a:prstGeom>
        </p:spPr>
      </p:pic>
      <p:pic>
        <p:nvPicPr>
          <p:cNvPr id="10" name="図 9">
            <a:extLst>
              <a:ext uri="{FF2B5EF4-FFF2-40B4-BE49-F238E27FC236}">
                <a16:creationId xmlns:a16="http://schemas.microsoft.com/office/drawing/2014/main" id="{C6AD1D68-3102-70B6-44A9-DDC3C9051A05}"/>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rot="5400000">
            <a:off x="8626711" y="7892769"/>
            <a:ext cx="1591262" cy="1571686"/>
          </a:xfrm>
          <a:prstGeom prst="rect">
            <a:avLst/>
          </a:prstGeom>
        </p:spPr>
      </p:pic>
      <p:pic>
        <p:nvPicPr>
          <p:cNvPr id="11" name="図 10">
            <a:extLst>
              <a:ext uri="{FF2B5EF4-FFF2-40B4-BE49-F238E27FC236}">
                <a16:creationId xmlns:a16="http://schemas.microsoft.com/office/drawing/2014/main" id="{6C45BC7F-A117-2C92-A276-D4011F6EFB4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638675" y="5305926"/>
            <a:ext cx="1606403" cy="1539446"/>
          </a:xfrm>
          <a:prstGeom prst="rect">
            <a:avLst/>
          </a:prstGeom>
        </p:spPr>
      </p:pic>
    </p:spTree>
    <p:extLst>
      <p:ext uri="{BB962C8B-B14F-4D97-AF65-F5344CB8AC3E}">
        <p14:creationId xmlns:p14="http://schemas.microsoft.com/office/powerpoint/2010/main" val="403901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94658" y="197436"/>
            <a:ext cx="14789426" cy="10296939"/>
          </a:xfrm>
          <a:prstGeom prst="rect">
            <a:avLst/>
          </a:prstGeom>
          <a:blipFill>
            <a:blip r:embed="rId2"/>
            <a:tile tx="0" ty="0" sx="100000" sy="100000" flip="none" algn="tl"/>
          </a:blipFill>
          <a:ln w="95250" cmpd="thinThick">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743" tIns="46371" rIns="92743" bIns="46371" numCol="1" spcCol="0" rtlCol="0" fromWordArt="0" anchor="ctr" anchorCtr="0" forceAA="0" compatLnSpc="1">
            <a:prstTxWarp prst="textNoShape">
              <a:avLst/>
            </a:prstTxWarp>
            <a:noAutofit/>
          </a:bodyPr>
          <a:lstStyle/>
          <a:p>
            <a:pPr algn="ct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8" name="タイトル 1"/>
          <p:cNvSpPr>
            <a:spLocks noGrp="1"/>
          </p:cNvSpPr>
          <p:nvPr>
            <p:ph type="title"/>
          </p:nvPr>
        </p:nvSpPr>
        <p:spPr>
          <a:xfrm>
            <a:off x="651404" y="851431"/>
            <a:ext cx="6236400" cy="597369"/>
          </a:xfrm>
        </p:spPr>
        <p:txBody>
          <a:bodyPr>
            <a:normAutofit/>
          </a:bodyPr>
          <a:lstStyle/>
          <a:p>
            <a:r>
              <a:rPr kumimoji="1" lang="ja-JP" altLang="en-US" sz="2400" dirty="0">
                <a:latin typeface="HG明朝E" panose="02020909000000000000" pitchFamily="17" charset="-128"/>
                <a:ea typeface="HG明朝E" panose="02020909000000000000" pitchFamily="17" charset="-128"/>
              </a:rPr>
              <a:t>　 定期巡回･</a:t>
            </a:r>
            <a:r>
              <a:rPr lang="ja-JP" altLang="en-US" sz="2400" dirty="0">
                <a:latin typeface="HG明朝E" panose="02020909000000000000" pitchFamily="17" charset="-128"/>
                <a:ea typeface="HG明朝E" panose="02020909000000000000" pitchFamily="17" charset="-128"/>
              </a:rPr>
              <a:t>随時</a:t>
            </a:r>
            <a:r>
              <a:rPr kumimoji="1" lang="ja-JP" altLang="en-US" sz="2400" dirty="0">
                <a:latin typeface="HG明朝E" panose="02020909000000000000" pitchFamily="17" charset="-128"/>
                <a:ea typeface="HG明朝E" panose="02020909000000000000" pitchFamily="17" charset="-128"/>
              </a:rPr>
              <a:t>対応型訪問介護看護</a:t>
            </a:r>
          </a:p>
        </p:txBody>
      </p:sp>
      <p:sp>
        <p:nvSpPr>
          <p:cNvPr id="19" name="タイトル 1"/>
          <p:cNvSpPr txBox="1">
            <a:spLocks/>
          </p:cNvSpPr>
          <p:nvPr/>
        </p:nvSpPr>
        <p:spPr bwMode="auto">
          <a:xfrm>
            <a:off x="4490995" y="2003925"/>
            <a:ext cx="2852779" cy="2664296"/>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ctr" compatLnSpc="1">
            <a:normAutofit fontScale="97500"/>
            <a:scene3d>
              <a:camera prst="orthographicFront"/>
              <a:lightRig rig="threePt" dir="t"/>
            </a:scene3d>
            <a:sp3d/>
          </a:bodyPr>
          <a:lstStyle/>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介護が必要な方のサービスについては、２４時間対応の介護サービスをご利用可能</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です。</a:t>
            </a:r>
            <a:endParaRPr lang="en-US" altLang="ja-JP" sz="1200" kern="0" dirty="0">
              <a:ln w="0">
                <a:noFill/>
              </a:ln>
              <a:solidFill>
                <a:srgbClr val="000000"/>
              </a:solidFill>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（要介護１～５かつ、名古屋市の方）</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食事介助・排泄介助等の定期巡回はもちろん、２４時間オペレーターが待機</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・随時対応。</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状況により</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ヘルパー</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がすぐに訪問させていただきます</a:t>
            </a:r>
          </a:p>
        </p:txBody>
      </p:sp>
      <p:pic>
        <p:nvPicPr>
          <p:cNvPr id="20" name="Picture 3" descr="C:\Users\USER\Desktop\20110704.jpg"/>
          <p:cNvPicPr>
            <a:picLocks noChangeAspect="1" noChangeArrowheads="1"/>
          </p:cNvPicPr>
          <p:nvPr/>
        </p:nvPicPr>
        <p:blipFill>
          <a:blip r:embed="rId3" cstate="print"/>
          <a:srcRect/>
          <a:stretch>
            <a:fillRect/>
          </a:stretch>
        </p:blipFill>
        <p:spPr bwMode="auto">
          <a:xfrm>
            <a:off x="6257947" y="7136701"/>
            <a:ext cx="746247" cy="1491163"/>
          </a:xfrm>
          <a:prstGeom prst="rect">
            <a:avLst/>
          </a:prstGeom>
          <a:ln>
            <a:noFill/>
          </a:ln>
          <a:effectLst>
            <a:softEdge rad="112500"/>
          </a:effectLst>
        </p:spPr>
      </p:pic>
      <p:sp>
        <p:nvSpPr>
          <p:cNvPr id="21" name="タイトル 1"/>
          <p:cNvSpPr txBox="1">
            <a:spLocks/>
          </p:cNvSpPr>
          <p:nvPr/>
        </p:nvSpPr>
        <p:spPr bwMode="auto">
          <a:xfrm>
            <a:off x="3734945" y="7594963"/>
            <a:ext cx="2483947" cy="954981"/>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ctr" compatLnSpc="1">
            <a:normAutofit fontScale="97500"/>
            <a:scene3d>
              <a:camera prst="orthographicFront"/>
              <a:lightRig rig="threePt" dir="t"/>
            </a:scene3d>
            <a:sp3d/>
          </a:bodyPr>
          <a:lstStyle/>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ボタンを押すことでコールセンターにつながり、</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会話ができます。</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コールボタンの貸与は無料となります</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p:txBody>
      </p:sp>
      <p:sp>
        <p:nvSpPr>
          <p:cNvPr id="22" name="タイトル 1"/>
          <p:cNvSpPr txBox="1">
            <a:spLocks/>
          </p:cNvSpPr>
          <p:nvPr/>
        </p:nvSpPr>
        <p:spPr bwMode="auto">
          <a:xfrm>
            <a:off x="389493" y="6767369"/>
            <a:ext cx="3437639" cy="1851899"/>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ctr" compatLnSpc="1">
            <a:noAutofit/>
            <a:scene3d>
              <a:camera prst="orthographicFront"/>
              <a:lightRig rig="threePt" dir="t"/>
            </a:scene3d>
            <a:sp3d/>
          </a:bodyPr>
          <a:lstStyle/>
          <a:p>
            <a:pPr marL="0" marR="0" lvl="0" indent="0" algn="ctr"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基本料金</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要介護１　 </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 </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　</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  </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１０</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７３１　円</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月</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要介護２　　　　１６</a:t>
            </a:r>
            <a:r>
              <a:rPr lang="en-US" altLang="ja-JP" sz="1200" kern="0" dirty="0">
                <a:ln w="0">
                  <a:noFill/>
                </a:ln>
                <a:solidFill>
                  <a:srgbClr val="000000"/>
                </a:solidFill>
                <a:latin typeface="HG明朝E" panose="02020909000000000000" pitchFamily="17" charset="-128"/>
                <a:ea typeface="HG明朝E" panose="02020909000000000000" pitchFamily="17" charset="-128"/>
                <a:cs typeface="+mj-cs"/>
              </a:rPr>
              <a:t>,</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５５６  円</a:t>
            </a:r>
            <a:r>
              <a:rPr lang="en-US" altLang="ja-JP" sz="1200" kern="0" dirty="0">
                <a:ln w="0">
                  <a:noFill/>
                </a:ln>
                <a:solidFill>
                  <a:srgbClr val="000000"/>
                </a:solidFill>
                <a:latin typeface="HG明朝E" panose="02020909000000000000" pitchFamily="17" charset="-128"/>
                <a:ea typeface="HG明朝E" panose="02020909000000000000" pitchFamily="17" charset="-128"/>
                <a:cs typeface="+mj-cs"/>
              </a:rPr>
              <a:t>/</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月</a:t>
            </a:r>
            <a:endParaRPr lang="en-US" altLang="ja-JP" sz="1200" kern="0" dirty="0">
              <a:ln w="0">
                <a:noFill/>
              </a:ln>
              <a:solidFill>
                <a:srgbClr val="000000"/>
              </a:solidFill>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要介護３　　　　２</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５</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３０４　円</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月　</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要介護４　　　　３１</a:t>
            </a:r>
            <a:r>
              <a:rPr lang="en-US" altLang="ja-JP" sz="1200" kern="0" noProof="0" dirty="0">
                <a:ln w="0">
                  <a:noFill/>
                </a:ln>
                <a:solidFill>
                  <a:srgbClr val="000000"/>
                </a:solidFill>
                <a:latin typeface="HG明朝E" panose="02020909000000000000" pitchFamily="17" charset="-128"/>
                <a:ea typeface="HG明朝E" panose="02020909000000000000" pitchFamily="17" charset="-128"/>
                <a:cs typeface="+mj-cs"/>
              </a:rPr>
              <a:t>,</a:t>
            </a:r>
            <a:r>
              <a:rPr lang="ja-JP" altLang="en-US" sz="1200" kern="0" noProof="0" dirty="0">
                <a:ln w="0">
                  <a:noFill/>
                </a:ln>
                <a:solidFill>
                  <a:srgbClr val="000000"/>
                </a:solidFill>
                <a:latin typeface="HG明朝E" panose="02020909000000000000" pitchFamily="17" charset="-128"/>
                <a:ea typeface="HG明朝E" panose="02020909000000000000" pitchFamily="17" charset="-128"/>
                <a:cs typeface="+mj-cs"/>
              </a:rPr>
              <a:t>１３３</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　円</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月　</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要介護５　　　　３６</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９５９　円</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月</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プラス</a:t>
            </a:r>
            <a:r>
              <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α</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　　看護　要介護１</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～５</a:t>
            </a:r>
            <a:r>
              <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rPr>
              <a:t>　　</a:t>
            </a:r>
            <a:endParaRPr kumimoji="1" lang="en-US" altLang="ja-JP"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　　　　  　　３</a:t>
            </a:r>
            <a:r>
              <a:rPr lang="en-US" altLang="ja-JP" sz="1200" kern="0" dirty="0">
                <a:ln w="0">
                  <a:noFill/>
                </a:ln>
                <a:solidFill>
                  <a:srgbClr val="000000"/>
                </a:solidFill>
                <a:latin typeface="HG明朝E" panose="02020909000000000000" pitchFamily="17" charset="-128"/>
                <a:ea typeface="HG明朝E" panose="02020909000000000000" pitchFamily="17" charset="-128"/>
                <a:cs typeface="+mj-cs"/>
              </a:rPr>
              <a:t>,</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２５０円～４</a:t>
            </a:r>
            <a:r>
              <a:rPr lang="en-US" altLang="ja-JP" sz="1200" kern="0" dirty="0">
                <a:ln w="0">
                  <a:noFill/>
                </a:ln>
                <a:solidFill>
                  <a:srgbClr val="000000"/>
                </a:solidFill>
                <a:latin typeface="HG明朝E" panose="02020909000000000000" pitchFamily="17" charset="-128"/>
                <a:ea typeface="HG明朝E" panose="02020909000000000000" pitchFamily="17" charset="-128"/>
                <a:cs typeface="+mj-cs"/>
              </a:rPr>
              <a:t>,</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１３０円</a:t>
            </a:r>
            <a:endParaRPr lang="en-US" altLang="ja-JP" sz="1200" kern="0" dirty="0">
              <a:ln w="0">
                <a:noFill/>
              </a:ln>
              <a:solidFill>
                <a:srgbClr val="000000"/>
              </a:solidFill>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　　　　　　　</a:t>
            </a:r>
            <a:r>
              <a:rPr lang="en-US" altLang="ja-JP" sz="1200" kern="0" dirty="0">
                <a:ln w="0">
                  <a:noFill/>
                </a:ln>
                <a:solidFill>
                  <a:srgbClr val="000000"/>
                </a:solidFill>
                <a:latin typeface="HG明朝E" panose="02020909000000000000" pitchFamily="17" charset="-128"/>
                <a:ea typeface="HG明朝E" panose="02020909000000000000" pitchFamily="17" charset="-128"/>
                <a:cs typeface="+mj-cs"/>
              </a:rPr>
              <a:t>※</a:t>
            </a: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訪問看護を利用した場合　</a:t>
            </a:r>
            <a:endParaRPr lang="en-US" altLang="ja-JP" sz="1200" kern="0" dirty="0">
              <a:ln w="0">
                <a:noFill/>
              </a:ln>
              <a:solidFill>
                <a:srgbClr val="000000"/>
              </a:solidFill>
              <a:latin typeface="HG明朝E" panose="02020909000000000000" pitchFamily="17" charset="-128"/>
              <a:ea typeface="HG明朝E" panose="02020909000000000000" pitchFamily="17" charset="-128"/>
              <a:cs typeface="+mj-cs"/>
            </a:endParaRPr>
          </a:p>
          <a:p>
            <a:pPr defTabSz="-13873163" fontAlgn="base">
              <a:spcBef>
                <a:spcPct val="0"/>
              </a:spcBef>
              <a:spcAft>
                <a:spcPct val="0"/>
              </a:spcAft>
              <a:defRPr/>
            </a:pPr>
            <a:r>
              <a:rPr lang="en-US" altLang="ja-JP" sz="1200" dirty="0">
                <a:latin typeface="HG明朝E" panose="02020909000000000000" pitchFamily="17" charset="-128"/>
                <a:ea typeface="HG明朝E" panose="02020909000000000000" pitchFamily="17" charset="-128"/>
              </a:rPr>
              <a:t>※</a:t>
            </a:r>
            <a:r>
              <a:rPr lang="ja-JP" altLang="en-US" sz="1200" dirty="0">
                <a:latin typeface="HG明朝E" panose="02020909000000000000" pitchFamily="17" charset="-128"/>
                <a:ea typeface="HG明朝E" panose="02020909000000000000" pitchFamily="17" charset="-128"/>
              </a:rPr>
              <a:t>介護保険負担割合１割者の料金です。</a:t>
            </a:r>
            <a:r>
              <a:rPr lang="en-US" altLang="ja-JP" sz="1200" dirty="0">
                <a:latin typeface="HG明朝E" panose="02020909000000000000" pitchFamily="17" charset="-128"/>
                <a:ea typeface="HG明朝E" panose="02020909000000000000" pitchFamily="17" charset="-128"/>
              </a:rPr>
              <a:t>2</a:t>
            </a:r>
            <a:r>
              <a:rPr lang="ja-JP" altLang="en-US" sz="1200" dirty="0">
                <a:latin typeface="HG明朝E" panose="02020909000000000000" pitchFamily="17" charset="-128"/>
                <a:ea typeface="HG明朝E" panose="02020909000000000000" pitchFamily="17" charset="-128"/>
              </a:rPr>
              <a:t>割負担者は上記金額の約</a:t>
            </a:r>
            <a:r>
              <a:rPr lang="en-US" altLang="ja-JP" sz="1200" dirty="0">
                <a:latin typeface="HG明朝E" panose="02020909000000000000" pitchFamily="17" charset="-128"/>
                <a:ea typeface="HG明朝E" panose="02020909000000000000" pitchFamily="17" charset="-128"/>
              </a:rPr>
              <a:t>2</a:t>
            </a:r>
            <a:r>
              <a:rPr lang="ja-JP" altLang="en-US" sz="1200" dirty="0">
                <a:latin typeface="HG明朝E" panose="02020909000000000000" pitchFamily="17" charset="-128"/>
                <a:ea typeface="HG明朝E" panose="02020909000000000000" pitchFamily="17" charset="-128"/>
              </a:rPr>
              <a:t>倍となります。</a:t>
            </a:r>
            <a:endParaRPr lang="en-US" altLang="ja-JP" sz="1200" dirty="0">
              <a:latin typeface="HG明朝E" panose="02020909000000000000" pitchFamily="17" charset="-128"/>
              <a:ea typeface="HG明朝E" panose="02020909000000000000" pitchFamily="17" charset="-128"/>
            </a:endParaRPr>
          </a:p>
          <a:p>
            <a:pPr marL="0" marR="0" lvl="0" indent="0" defTabSz="-13873163" eaLnBrk="1" fontAlgn="base" latinLnBrk="0" hangingPunct="1">
              <a:lnSpc>
                <a:spcPct val="100000"/>
              </a:lnSpc>
              <a:spcBef>
                <a:spcPct val="0"/>
              </a:spcBef>
              <a:spcAft>
                <a:spcPct val="0"/>
              </a:spcAft>
              <a:buClrTx/>
              <a:buSzTx/>
              <a:buFontTx/>
              <a:buNone/>
              <a:tabLst/>
              <a:defRPr/>
            </a:pPr>
            <a:endParaRPr kumimoji="1" lang="ja-JP" altLang="en-US" sz="12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p:txBody>
      </p:sp>
      <p:sp>
        <p:nvSpPr>
          <p:cNvPr id="24" name="タイトル 1"/>
          <p:cNvSpPr txBox="1">
            <a:spLocks/>
          </p:cNvSpPr>
          <p:nvPr/>
        </p:nvSpPr>
        <p:spPr bwMode="auto">
          <a:xfrm>
            <a:off x="377832" y="409445"/>
            <a:ext cx="6466350" cy="547089"/>
          </a:xfrm>
          <a:prstGeom prst="rect">
            <a:avLst/>
          </a:prstGeom>
          <a:noFill/>
          <a:ln w="12700" cap="flat" cmpd="dbl" algn="ctr">
            <a:noFill/>
            <a:prstDash val="solid"/>
            <a:miter lim="800000"/>
            <a:headEnd type="none" w="med" len="med"/>
            <a:tailEnd type="none" w="med" len="med"/>
          </a:ln>
          <a:effectLst/>
        </p:spPr>
        <p:txBody>
          <a:bodyPr vert="horz" wrap="square" lIns="91440" tIns="45720" rIns="91440" bIns="45720" anchor="ctr" compatLnSpc="1">
            <a:normAutofit fontScale="90000" lnSpcReduction="20000"/>
            <a:scene3d>
              <a:camera prst="orthographicFront"/>
              <a:lightRig rig="threePt" dir="t"/>
            </a:scene3d>
            <a:sp3d/>
          </a:bodyPr>
          <a:lstStyle/>
          <a:p>
            <a:pPr marL="0" marR="0" lvl="0" indent="0" algn="ctr" defTabSz="-13873163" eaLnBrk="1" fontAlgn="base" latinLnBrk="0" hangingPunct="1">
              <a:lnSpc>
                <a:spcPct val="100000"/>
              </a:lnSpc>
              <a:spcBef>
                <a:spcPct val="0"/>
              </a:spcBef>
              <a:spcAft>
                <a:spcPct val="0"/>
              </a:spcAft>
              <a:buClrTx/>
              <a:buSzTx/>
              <a:buFontTx/>
              <a:buNone/>
              <a:tabLst/>
              <a:defRPr/>
            </a:pPr>
            <a:r>
              <a:rPr lang="en-US" altLang="ja-JP" sz="3600" u="sng" kern="0" dirty="0">
                <a:ln w="0">
                  <a:noFill/>
                </a:ln>
                <a:solidFill>
                  <a:srgbClr val="FF0000"/>
                </a:solidFill>
                <a:latin typeface="HG明朝E" panose="02020909000000000000" pitchFamily="17" charset="-128"/>
                <a:ea typeface="HG明朝E" panose="02020909000000000000" pitchFamily="17" charset="-128"/>
                <a:cs typeface="+mj-cs"/>
              </a:rPr>
              <a:t>&lt;</a:t>
            </a:r>
            <a:r>
              <a:rPr kumimoji="1" lang="ja-JP" altLang="en-US" sz="3100" i="0" u="sng" strike="noStrike" kern="0" cap="none" spc="0" normalizeH="0" noProof="0" dirty="0">
                <a:ln w="0">
                  <a:noFill/>
                </a:ln>
                <a:effectLst/>
                <a:uLnTx/>
                <a:uFill>
                  <a:solidFill>
                    <a:srgbClr val="FF0000"/>
                  </a:solidFill>
                </a:uFill>
                <a:latin typeface="HG明朝E" panose="02020909000000000000" pitchFamily="17" charset="-128"/>
                <a:ea typeface="HG明朝E" panose="02020909000000000000" pitchFamily="17" charset="-128"/>
                <a:cs typeface="+mj-cs"/>
              </a:rPr>
              <a:t>ヘルパーステイションあい</a:t>
            </a:r>
            <a:r>
              <a:rPr lang="en-US" altLang="ja-JP" sz="4000" u="sng" kern="0" dirty="0">
                <a:ln w="0">
                  <a:noFill/>
                </a:ln>
                <a:solidFill>
                  <a:srgbClr val="FF0000"/>
                </a:solidFill>
                <a:latin typeface="HG明朝E" panose="02020909000000000000" pitchFamily="17" charset="-128"/>
                <a:ea typeface="HG明朝E" panose="02020909000000000000" pitchFamily="17" charset="-128"/>
                <a:cs typeface="+mj-cs"/>
              </a:rPr>
              <a:t>&gt;</a:t>
            </a:r>
            <a:r>
              <a:rPr lang="ja-JP" altLang="en-US" sz="2800" kern="0" noProof="0" dirty="0">
                <a:ln w="0">
                  <a:noFill/>
                </a:ln>
                <a:solidFill>
                  <a:srgbClr val="000000"/>
                </a:solidFill>
                <a:latin typeface="HG明朝E" panose="02020909000000000000" pitchFamily="17" charset="-128"/>
                <a:ea typeface="HG明朝E" panose="02020909000000000000" pitchFamily="17" charset="-128"/>
                <a:cs typeface="+mj-cs"/>
              </a:rPr>
              <a:t>のご紹介</a:t>
            </a:r>
            <a:endParaRPr kumimoji="1" lang="en-US" altLang="ja-JP" sz="2800" b="0" i="0" u="none" strike="noStrike" kern="0" cap="none" spc="0" normalizeH="0" baseline="0" noProof="0" dirty="0">
              <a:ln w="0">
                <a:noFill/>
              </a:ln>
              <a:solidFill>
                <a:srgbClr val="000000"/>
              </a:solidFill>
              <a:effectLst/>
              <a:uLnTx/>
              <a:uFillTx/>
              <a:latin typeface="HG明朝E" panose="02020909000000000000" pitchFamily="17" charset="-128"/>
              <a:ea typeface="HG明朝E" panose="02020909000000000000" pitchFamily="17" charset="-128"/>
              <a:cs typeface="+mj-cs"/>
            </a:endParaRPr>
          </a:p>
        </p:txBody>
      </p:sp>
      <p:sp>
        <p:nvSpPr>
          <p:cNvPr id="4" name="角丸四角形 3"/>
          <p:cNvSpPr/>
          <p:nvPr/>
        </p:nvSpPr>
        <p:spPr>
          <a:xfrm>
            <a:off x="362003" y="8699029"/>
            <a:ext cx="6895140" cy="1697598"/>
          </a:xfrm>
          <a:prstGeom prst="roundRect">
            <a:avLst/>
          </a:prstGeom>
          <a:blipFill>
            <a:blip r:embed="rId4"/>
            <a:tile tx="0" ty="0" sx="100000" sy="100000" flip="none" algn="tl"/>
          </a:blip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r>
              <a:rPr lang="ja-JP" altLang="en-US" dirty="0">
                <a:latin typeface="HG明朝E" panose="02020909000000000000" pitchFamily="17" charset="-128"/>
                <a:ea typeface="HG明朝E" panose="02020909000000000000" pitchFamily="17" charset="-128"/>
              </a:rPr>
              <a:t>　</a:t>
            </a:r>
          </a:p>
        </p:txBody>
      </p:sp>
      <p:sp>
        <p:nvSpPr>
          <p:cNvPr id="5" name="テキスト ボックス 4"/>
          <p:cNvSpPr txBox="1"/>
          <p:nvPr/>
        </p:nvSpPr>
        <p:spPr>
          <a:xfrm>
            <a:off x="397121" y="8649306"/>
            <a:ext cx="6860022" cy="403059"/>
          </a:xfrm>
          <a:prstGeom prst="rect">
            <a:avLst/>
          </a:prstGeom>
          <a:noFill/>
        </p:spPr>
        <p:txBody>
          <a:bodyPr wrap="square" rtlCol="0">
            <a:spAutoFit/>
          </a:bodyPr>
          <a:lstStyle/>
          <a:p>
            <a:pPr algn="ctr"/>
            <a:r>
              <a:rPr lang="ja-JP" altLang="en-US" dirty="0">
                <a:solidFill>
                  <a:srgbClr val="C00000"/>
                </a:solidFill>
                <a:latin typeface="HG明朝E" panose="02020909000000000000" pitchFamily="17" charset="-128"/>
                <a:ea typeface="HG明朝E" panose="02020909000000000000" pitchFamily="17" charset="-128"/>
              </a:rPr>
              <a:t>「ヘルパーステーションあい」に関するお問合せは</a:t>
            </a:r>
            <a:endParaRPr lang="en-US" altLang="ja-JP" dirty="0">
              <a:solidFill>
                <a:srgbClr val="C00000"/>
              </a:solidFill>
              <a:latin typeface="HG明朝E" panose="02020909000000000000" pitchFamily="17" charset="-128"/>
              <a:ea typeface="HG明朝E" panose="02020909000000000000" pitchFamily="17" charset="-128"/>
            </a:endParaRPr>
          </a:p>
        </p:txBody>
      </p:sp>
      <p:sp>
        <p:nvSpPr>
          <p:cNvPr id="25" name="テキスト ボックス 24"/>
          <p:cNvSpPr txBox="1"/>
          <p:nvPr/>
        </p:nvSpPr>
        <p:spPr>
          <a:xfrm>
            <a:off x="520924" y="9057108"/>
            <a:ext cx="4028984" cy="769441"/>
          </a:xfrm>
          <a:prstGeom prst="rect">
            <a:avLst/>
          </a:prstGeom>
          <a:noFill/>
        </p:spPr>
        <p:txBody>
          <a:bodyPr wrap="square" rtlCol="0">
            <a:spAutoFit/>
          </a:bodyPr>
          <a:lstStyle/>
          <a:p>
            <a:r>
              <a:rPr lang="en-US" altLang="ja-JP" sz="4400" dirty="0">
                <a:latin typeface="HG明朝E" panose="02020909000000000000" pitchFamily="17" charset="-128"/>
                <a:ea typeface="HG明朝E" panose="02020909000000000000" pitchFamily="17" charset="-128"/>
              </a:rPr>
              <a:t>052-903-0722</a:t>
            </a:r>
            <a:endParaRPr kumimoji="1" lang="ja-JP" altLang="en-US" sz="4400" dirty="0"/>
          </a:p>
        </p:txBody>
      </p:sp>
      <p:sp>
        <p:nvSpPr>
          <p:cNvPr id="3" name="テキスト ボックス 2"/>
          <p:cNvSpPr txBox="1"/>
          <p:nvPr/>
        </p:nvSpPr>
        <p:spPr>
          <a:xfrm>
            <a:off x="4040465" y="9300073"/>
            <a:ext cx="3115079" cy="400110"/>
          </a:xfrm>
          <a:prstGeom prst="rect">
            <a:avLst/>
          </a:prstGeom>
          <a:noFill/>
        </p:spPr>
        <p:txBody>
          <a:bodyPr wrap="square" rtlCol="0">
            <a:spAutoFit/>
          </a:bodyPr>
          <a:lstStyle/>
          <a:p>
            <a:r>
              <a:rPr lang="ja-JP" altLang="en-US" sz="2000" dirty="0">
                <a:latin typeface="HG明朝E" panose="02020909000000000000" pitchFamily="17" charset="-128"/>
                <a:ea typeface="HG明朝E" panose="02020909000000000000" pitchFamily="17" charset="-128"/>
              </a:rPr>
              <a:t>担当　村田・浮田</a:t>
            </a:r>
            <a:endParaRPr lang="en-US" altLang="ja-JP" sz="2000" dirty="0">
              <a:latin typeface="HG明朝E" panose="02020909000000000000" pitchFamily="17" charset="-128"/>
              <a:ea typeface="HG明朝E" panose="02020909000000000000" pitchFamily="17" charset="-128"/>
            </a:endParaRPr>
          </a:p>
        </p:txBody>
      </p:sp>
      <p:sp>
        <p:nvSpPr>
          <p:cNvPr id="27" name="テキスト ボックス 26"/>
          <p:cNvSpPr txBox="1"/>
          <p:nvPr/>
        </p:nvSpPr>
        <p:spPr>
          <a:xfrm>
            <a:off x="591560" y="9817414"/>
            <a:ext cx="6897811" cy="584775"/>
          </a:xfrm>
          <a:prstGeom prst="rect">
            <a:avLst/>
          </a:prstGeom>
          <a:noFill/>
        </p:spPr>
        <p:txBody>
          <a:bodyPr wrap="square" rtlCol="0">
            <a:spAutoFit/>
          </a:bodyPr>
          <a:lstStyle/>
          <a:p>
            <a:r>
              <a:rPr lang="ja-JP" altLang="en-US" sz="1600" dirty="0">
                <a:latin typeface="HG明朝E" panose="02020909000000000000" pitchFamily="17" charset="-128"/>
                <a:ea typeface="HG明朝E" panose="02020909000000000000" pitchFamily="17" charset="-128"/>
              </a:rPr>
              <a:t>〒</a:t>
            </a:r>
            <a:r>
              <a:rPr lang="en-US" altLang="ja-JP" sz="1600" dirty="0">
                <a:latin typeface="HG明朝E" panose="02020909000000000000" pitchFamily="17" charset="-128"/>
                <a:ea typeface="HG明朝E" panose="02020909000000000000" pitchFamily="17" charset="-128"/>
              </a:rPr>
              <a:t>462-0015</a:t>
            </a:r>
            <a:r>
              <a:rPr lang="ja-JP" altLang="en-US" sz="1600" dirty="0">
                <a:latin typeface="HG明朝E" panose="02020909000000000000" pitchFamily="17" charset="-128"/>
                <a:ea typeface="HG明朝E" panose="02020909000000000000" pitchFamily="17" charset="-128"/>
              </a:rPr>
              <a:t> 名古屋市北区中味鋺２丁目２０７番　</a:t>
            </a:r>
            <a:r>
              <a:rPr lang="en-US" altLang="ja-JP" sz="1600" dirty="0">
                <a:latin typeface="HG明朝E" panose="02020909000000000000" pitchFamily="17" charset="-128"/>
                <a:ea typeface="HG明朝E" panose="02020909000000000000" pitchFamily="17" charset="-128"/>
              </a:rPr>
              <a:t>FAX 052-903-0723</a:t>
            </a:r>
          </a:p>
          <a:p>
            <a:endParaRPr lang="en-US" altLang="ja-JP" sz="1600" dirty="0">
              <a:latin typeface="HG明朝E" panose="02020909000000000000" pitchFamily="17" charset="-128"/>
              <a:ea typeface="HG明朝E" panose="02020909000000000000" pitchFamily="17" charset="-128"/>
            </a:endParaRPr>
          </a:p>
        </p:txBody>
      </p:sp>
      <p:sp>
        <p:nvSpPr>
          <p:cNvPr id="28" name="テキスト ボックス 27"/>
          <p:cNvSpPr txBox="1"/>
          <p:nvPr/>
        </p:nvSpPr>
        <p:spPr>
          <a:xfrm>
            <a:off x="4381500" y="1768177"/>
            <a:ext cx="2962274" cy="646331"/>
          </a:xfrm>
          <a:prstGeom prst="rect">
            <a:avLst/>
          </a:prstGeom>
          <a:noFill/>
        </p:spPr>
        <p:txBody>
          <a:bodyPr wrap="square" rtlCol="0">
            <a:spAutoFit/>
          </a:bodyPr>
          <a:lstStyle/>
          <a:p>
            <a:pPr algn="ctr"/>
            <a:r>
              <a:rPr lang="ja-JP" altLang="en-US" sz="1800" dirty="0">
                <a:solidFill>
                  <a:srgbClr val="C00000"/>
                </a:solidFill>
                <a:latin typeface="HG明朝E" panose="02020909000000000000" pitchFamily="17" charset="-128"/>
                <a:ea typeface="HG明朝E" panose="02020909000000000000" pitchFamily="17" charset="-128"/>
              </a:rPr>
              <a:t>定期巡回・随時対応型訪問介護看護事業所を併設</a:t>
            </a:r>
            <a:endParaRPr kumimoji="1" lang="ja-JP" altLang="en-US" sz="1800" dirty="0">
              <a:solidFill>
                <a:srgbClr val="C00000"/>
              </a:solidFill>
              <a:latin typeface="HG明朝E" panose="02020909000000000000" pitchFamily="17" charset="-128"/>
              <a:ea typeface="HG明朝E" panose="02020909000000000000" pitchFamily="17" charset="-128"/>
            </a:endParaRPr>
          </a:p>
        </p:txBody>
      </p:sp>
      <p:sp>
        <p:nvSpPr>
          <p:cNvPr id="29" name="テキスト ボックス 28"/>
          <p:cNvSpPr txBox="1"/>
          <p:nvPr/>
        </p:nvSpPr>
        <p:spPr>
          <a:xfrm>
            <a:off x="3769604" y="7150972"/>
            <a:ext cx="2636457" cy="369332"/>
          </a:xfrm>
          <a:prstGeom prst="rect">
            <a:avLst/>
          </a:prstGeom>
          <a:noFill/>
        </p:spPr>
        <p:txBody>
          <a:bodyPr wrap="square" rtlCol="0">
            <a:spAutoFit/>
          </a:bodyPr>
          <a:lstStyle/>
          <a:p>
            <a:r>
              <a:rPr lang="ja-JP" altLang="en-US" sz="1800" dirty="0">
                <a:solidFill>
                  <a:srgbClr val="C00000"/>
                </a:solidFill>
                <a:latin typeface="HG明朝E" panose="02020909000000000000" pitchFamily="17" charset="-128"/>
                <a:ea typeface="HG明朝E" panose="02020909000000000000" pitchFamily="17" charset="-128"/>
              </a:rPr>
              <a:t> みまもりケータイ</a:t>
            </a:r>
            <a:endParaRPr kumimoji="1" lang="ja-JP" altLang="en-US" sz="1800" dirty="0">
              <a:solidFill>
                <a:srgbClr val="C00000"/>
              </a:solidFill>
              <a:latin typeface="HG明朝E" panose="02020909000000000000" pitchFamily="17" charset="-128"/>
              <a:ea typeface="HG明朝E" panose="02020909000000000000" pitchFamily="17" charset="-128"/>
            </a:endParaRPr>
          </a:p>
        </p:txBody>
      </p:sp>
      <p:sp>
        <p:nvSpPr>
          <p:cNvPr id="30" name="タイトル 1"/>
          <p:cNvSpPr txBox="1">
            <a:spLocks/>
          </p:cNvSpPr>
          <p:nvPr/>
        </p:nvSpPr>
        <p:spPr bwMode="auto">
          <a:xfrm>
            <a:off x="377832" y="4738441"/>
            <a:ext cx="3079259" cy="2365316"/>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anchor="ctr" compatLnSpc="1">
            <a:normAutofit fontScale="97500"/>
            <a:scene3d>
              <a:camera prst="orthographicFront"/>
              <a:lightRig rig="threePt" dir="t"/>
            </a:scene3d>
            <a:sp3d/>
          </a:bodyPr>
          <a:lstStyle/>
          <a:p>
            <a:pPr marL="0" marR="0" lvl="0" indent="0" defTabSz="-13873163" eaLnBrk="1" fontAlgn="base" latinLnBrk="0" hangingPunct="1">
              <a:lnSpc>
                <a:spcPct val="100000"/>
              </a:lnSpc>
              <a:spcBef>
                <a:spcPct val="0"/>
              </a:spcBef>
              <a:spcAft>
                <a:spcPct val="0"/>
              </a:spcAft>
              <a:buClrTx/>
              <a:buSzTx/>
              <a:buFontTx/>
              <a:buNone/>
              <a:tabLst/>
              <a:defRPr/>
            </a:pP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訪問看護事業所と連携を図り、定期巡回・随時訪問型介護看護を行っております。</a:t>
            </a:r>
            <a:endParaRPr lang="en-US" altLang="ja-JP" sz="1200" kern="0" dirty="0">
              <a:ln w="0">
                <a:noFill/>
              </a:ln>
              <a:solidFill>
                <a:srgbClr val="000000"/>
              </a:solidFill>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事業連携することで訪問介護と訪問看護のサービスを２４時間必要な時にうけることができます。</a:t>
            </a:r>
            <a:endParaRPr lang="en-US" altLang="ja-JP" sz="1200" kern="0" dirty="0">
              <a:ln w="0">
                <a:noFill/>
              </a:ln>
              <a:solidFill>
                <a:srgbClr val="000000"/>
              </a:solidFill>
              <a:latin typeface="HG明朝E" panose="02020909000000000000" pitchFamily="17" charset="-128"/>
              <a:ea typeface="HG明朝E" panose="02020909000000000000" pitchFamily="17" charset="-128"/>
              <a:cs typeface="+mj-cs"/>
            </a:endParaRPr>
          </a:p>
          <a:p>
            <a:pPr marL="0" marR="0" lvl="0" indent="0" defTabSz="-13873163" eaLnBrk="1" fontAlgn="base" latinLnBrk="0" hangingPunct="1">
              <a:lnSpc>
                <a:spcPct val="100000"/>
              </a:lnSpc>
              <a:spcBef>
                <a:spcPct val="0"/>
              </a:spcBef>
              <a:spcAft>
                <a:spcPct val="0"/>
              </a:spcAft>
              <a:buClrTx/>
              <a:buSzTx/>
              <a:buFontTx/>
              <a:buNone/>
              <a:tabLst/>
              <a:defRPr/>
            </a:pPr>
            <a:r>
              <a:rPr lang="ja-JP" altLang="en-US" sz="1200" kern="0" dirty="0">
                <a:ln w="0">
                  <a:noFill/>
                </a:ln>
                <a:solidFill>
                  <a:srgbClr val="000000"/>
                </a:solidFill>
                <a:latin typeface="HG明朝E" panose="02020909000000000000" pitchFamily="17" charset="-128"/>
                <a:ea typeface="HG明朝E" panose="02020909000000000000" pitchFamily="17" charset="-128"/>
                <a:cs typeface="+mj-cs"/>
              </a:rPr>
              <a:t>訪問看護事業所は医師と連携を取ってサービスを提供します。</a:t>
            </a:r>
            <a:endParaRPr lang="en-US" altLang="ja-JP" sz="1200" kern="0" dirty="0">
              <a:ln w="0">
                <a:noFill/>
              </a:ln>
              <a:solidFill>
                <a:srgbClr val="000000"/>
              </a:solidFill>
              <a:latin typeface="HG明朝E" panose="02020909000000000000" pitchFamily="17" charset="-128"/>
              <a:ea typeface="HG明朝E" panose="02020909000000000000" pitchFamily="17" charset="-128"/>
              <a:cs typeface="+mj-cs"/>
            </a:endParaRPr>
          </a:p>
        </p:txBody>
      </p:sp>
      <p:sp>
        <p:nvSpPr>
          <p:cNvPr id="31" name="テキスト ボックス 30"/>
          <p:cNvSpPr txBox="1"/>
          <p:nvPr/>
        </p:nvSpPr>
        <p:spPr>
          <a:xfrm>
            <a:off x="448441" y="4740131"/>
            <a:ext cx="3286504" cy="369332"/>
          </a:xfrm>
          <a:prstGeom prst="rect">
            <a:avLst/>
          </a:prstGeom>
          <a:noFill/>
        </p:spPr>
        <p:txBody>
          <a:bodyPr wrap="square" rtlCol="0">
            <a:spAutoFit/>
          </a:bodyPr>
          <a:lstStyle/>
          <a:p>
            <a:r>
              <a:rPr lang="ja-JP" altLang="en-US" sz="1800" dirty="0">
                <a:solidFill>
                  <a:srgbClr val="C00000"/>
                </a:solidFill>
                <a:latin typeface="HG明朝E" panose="02020909000000000000" pitchFamily="17" charset="-128"/>
                <a:ea typeface="HG明朝E" panose="02020909000000000000" pitchFamily="17" charset="-128"/>
              </a:rPr>
              <a:t>訪問看護事業所との連携</a:t>
            </a:r>
            <a:endParaRPr kumimoji="1" lang="ja-JP" altLang="en-US" sz="1800" dirty="0">
              <a:solidFill>
                <a:srgbClr val="C00000"/>
              </a:solidFill>
              <a:latin typeface="HG明朝E" panose="02020909000000000000" pitchFamily="17" charset="-128"/>
              <a:ea typeface="HG明朝E" panose="02020909000000000000" pitchFamily="17" charset="-128"/>
            </a:endParaRPr>
          </a:p>
        </p:txBody>
      </p:sp>
      <p:sp>
        <p:nvSpPr>
          <p:cNvPr id="58" name="タイトル 1"/>
          <p:cNvSpPr txBox="1">
            <a:spLocks/>
          </p:cNvSpPr>
          <p:nvPr/>
        </p:nvSpPr>
        <p:spPr>
          <a:xfrm>
            <a:off x="651404" y="1247008"/>
            <a:ext cx="6236400" cy="597369"/>
          </a:xfrm>
          <a:prstGeom prst="rect">
            <a:avLst/>
          </a:prstGeom>
        </p:spPr>
        <p:txBody>
          <a:bodyPr vert="horz" lIns="91440" tIns="45720" rIns="91440" bIns="45720" rtlCol="0" anchor="ctr">
            <a:normAutofit/>
          </a:bodyPr>
          <a:lst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a:lstStyle>
          <a:p>
            <a:r>
              <a:rPr lang="ja-JP" altLang="en-US" sz="2400" dirty="0">
                <a:latin typeface="HG明朝E" panose="02020909000000000000" pitchFamily="17" charset="-128"/>
                <a:ea typeface="HG明朝E" panose="02020909000000000000" pitchFamily="17" charset="-128"/>
              </a:rPr>
              <a:t>      訪問介護･介護予防訪問介護</a:t>
            </a:r>
          </a:p>
        </p:txBody>
      </p:sp>
      <p:sp>
        <p:nvSpPr>
          <p:cNvPr id="38" name="テキスト ボックス 37"/>
          <p:cNvSpPr txBox="1"/>
          <p:nvPr/>
        </p:nvSpPr>
        <p:spPr>
          <a:xfrm>
            <a:off x="8401050" y="233940"/>
            <a:ext cx="5548477" cy="584775"/>
          </a:xfrm>
          <a:prstGeom prst="rect">
            <a:avLst/>
          </a:prstGeom>
          <a:noFill/>
        </p:spPr>
        <p:txBody>
          <a:bodyPr wrap="square" rtlCol="0">
            <a:spAutoFit/>
          </a:bodyPr>
          <a:lstStyle/>
          <a:p>
            <a:pPr algn="ctr"/>
            <a:r>
              <a:rPr kumimoji="1" lang="ja-JP" altLang="en-US" sz="1600" dirty="0">
                <a:solidFill>
                  <a:srgbClr val="C00000"/>
                </a:solidFill>
                <a:latin typeface="HG明朝E" panose="02020909000000000000" pitchFamily="17" charset="-128"/>
                <a:ea typeface="HG明朝E" panose="02020909000000000000" pitchFamily="17" charset="-128"/>
              </a:rPr>
              <a:t>法人設立から</a:t>
            </a:r>
            <a:r>
              <a:rPr lang="ja-JP" altLang="en-US" sz="1600" dirty="0">
                <a:solidFill>
                  <a:srgbClr val="C00000"/>
                </a:solidFill>
                <a:latin typeface="HG明朝E" panose="02020909000000000000" pitchFamily="17" charset="-128"/>
                <a:ea typeface="HG明朝E" panose="02020909000000000000" pitchFamily="17" charset="-128"/>
              </a:rPr>
              <a:t>３０</a:t>
            </a:r>
            <a:r>
              <a:rPr kumimoji="1" lang="ja-JP" altLang="en-US" sz="1600" dirty="0">
                <a:solidFill>
                  <a:srgbClr val="C00000"/>
                </a:solidFill>
                <a:latin typeface="HG明朝E" panose="02020909000000000000" pitchFamily="17" charset="-128"/>
                <a:ea typeface="HG明朝E" panose="02020909000000000000" pitchFamily="17" charset="-128"/>
              </a:rPr>
              <a:t>年、地域の皆様にご支援とご協力を戴き築き上げた、安心</a:t>
            </a:r>
            <a:r>
              <a:rPr lang="ja-JP" altLang="en-US" sz="1600" dirty="0">
                <a:solidFill>
                  <a:srgbClr val="C00000"/>
                </a:solidFill>
                <a:latin typeface="HG明朝E" panose="02020909000000000000" pitchFamily="17" charset="-128"/>
                <a:ea typeface="HG明朝E" panose="02020909000000000000" pitchFamily="17" charset="-128"/>
              </a:rPr>
              <a:t>・</a:t>
            </a:r>
            <a:r>
              <a:rPr kumimoji="1" lang="ja-JP" altLang="en-US" sz="1600" dirty="0">
                <a:solidFill>
                  <a:srgbClr val="C00000"/>
                </a:solidFill>
                <a:latin typeface="HG明朝E" panose="02020909000000000000" pitchFamily="17" charset="-128"/>
                <a:ea typeface="HG明朝E" panose="02020909000000000000" pitchFamily="17" charset="-128"/>
              </a:rPr>
              <a:t>安全の医療サポートネットワーク</a:t>
            </a:r>
          </a:p>
        </p:txBody>
      </p:sp>
      <p:graphicFrame>
        <p:nvGraphicFramePr>
          <p:cNvPr id="39" name="図表 38"/>
          <p:cNvGraphicFramePr/>
          <p:nvPr>
            <p:extLst>
              <p:ext uri="{D42A27DB-BD31-4B8C-83A1-F6EECF244321}">
                <p14:modId xmlns:p14="http://schemas.microsoft.com/office/powerpoint/2010/main" val="2852518699"/>
              </p:ext>
            </p:extLst>
          </p:nvPr>
        </p:nvGraphicFramePr>
        <p:xfrm>
          <a:off x="8267381" y="818715"/>
          <a:ext cx="6103793" cy="40260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 name="Picture 6" descr="クリックすると新しいウィンドウで開きます"/>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2749" y="1526218"/>
            <a:ext cx="1706023" cy="24772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クリックすると新しいウィンドウで開きます"/>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1272" y="1377900"/>
            <a:ext cx="1276511" cy="2773873"/>
          </a:xfrm>
          <a:prstGeom prst="rect">
            <a:avLst/>
          </a:prstGeom>
          <a:noFill/>
          <a:extLst>
            <a:ext uri="{909E8E84-426E-40DD-AFC4-6F175D3DCCD1}">
              <a14:hiddenFill xmlns:a14="http://schemas.microsoft.com/office/drawing/2010/main">
                <a:solidFill>
                  <a:srgbClr val="FFFFFF"/>
                </a:solidFill>
              </a14:hiddenFill>
            </a:ext>
          </a:extLst>
        </p:spPr>
      </p:pic>
      <p:sp>
        <p:nvSpPr>
          <p:cNvPr id="49" name="円/楕円 48"/>
          <p:cNvSpPr/>
          <p:nvPr/>
        </p:nvSpPr>
        <p:spPr>
          <a:xfrm>
            <a:off x="10631023" y="2030034"/>
            <a:ext cx="1304927" cy="4325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800" dirty="0">
                <a:solidFill>
                  <a:schemeClr val="accent2">
                    <a:lumMod val="75000"/>
                  </a:schemeClr>
                </a:solidFill>
                <a:latin typeface="HGP明朝E" panose="02020900000000000000" pitchFamily="18" charset="-128"/>
                <a:ea typeface="HGP明朝E" panose="02020900000000000000" pitchFamily="18" charset="-128"/>
              </a:rPr>
              <a:t>リハビリ特化型</a:t>
            </a:r>
            <a:endParaRPr kumimoji="1" lang="en-US" altLang="ja-JP" sz="800" dirty="0">
              <a:solidFill>
                <a:schemeClr val="accent2">
                  <a:lumMod val="75000"/>
                </a:schemeClr>
              </a:solidFill>
              <a:latin typeface="HGP明朝E" panose="02020900000000000000" pitchFamily="18" charset="-128"/>
              <a:ea typeface="HGP明朝E" panose="02020900000000000000" pitchFamily="18" charset="-128"/>
            </a:endParaRPr>
          </a:p>
          <a:p>
            <a:pPr algn="ctr"/>
            <a:r>
              <a:rPr kumimoji="1" lang="ja-JP" altLang="en-US" sz="800" dirty="0">
                <a:solidFill>
                  <a:schemeClr val="accent2">
                    <a:lumMod val="75000"/>
                  </a:schemeClr>
                </a:solidFill>
                <a:latin typeface="HGP明朝E" panose="02020900000000000000" pitchFamily="18" charset="-128"/>
                <a:ea typeface="HGP明朝E" panose="02020900000000000000" pitchFamily="18" charset="-128"/>
              </a:rPr>
              <a:t>デイサービス</a:t>
            </a:r>
            <a:endParaRPr kumimoji="1" lang="en-US" altLang="ja-JP" sz="800" dirty="0">
              <a:solidFill>
                <a:schemeClr val="accent2">
                  <a:lumMod val="75000"/>
                </a:schemeClr>
              </a:solidFill>
              <a:latin typeface="HGP明朝E" panose="02020900000000000000" pitchFamily="18" charset="-128"/>
              <a:ea typeface="HGP明朝E" panose="02020900000000000000" pitchFamily="18" charset="-128"/>
            </a:endParaRPr>
          </a:p>
        </p:txBody>
      </p:sp>
      <p:sp>
        <p:nvSpPr>
          <p:cNvPr id="50" name="円/楕円 49"/>
          <p:cNvSpPr/>
          <p:nvPr/>
        </p:nvSpPr>
        <p:spPr>
          <a:xfrm>
            <a:off x="10613375" y="3132228"/>
            <a:ext cx="1304927" cy="4325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800" dirty="0">
                <a:solidFill>
                  <a:schemeClr val="accent2">
                    <a:lumMod val="75000"/>
                  </a:schemeClr>
                </a:solidFill>
                <a:latin typeface="HGP明朝E" panose="02020900000000000000" pitchFamily="18" charset="-128"/>
                <a:ea typeface="HGP明朝E" panose="02020900000000000000" pitchFamily="18" charset="-128"/>
              </a:rPr>
              <a:t>ヘルパー</a:t>
            </a:r>
            <a:endParaRPr lang="en-US" altLang="ja-JP" sz="800" dirty="0">
              <a:solidFill>
                <a:schemeClr val="accent2">
                  <a:lumMod val="75000"/>
                </a:schemeClr>
              </a:solidFill>
              <a:latin typeface="HGP明朝E" panose="02020900000000000000" pitchFamily="18" charset="-128"/>
              <a:ea typeface="HGP明朝E" panose="02020900000000000000" pitchFamily="18" charset="-128"/>
            </a:endParaRPr>
          </a:p>
          <a:p>
            <a:pPr algn="ctr"/>
            <a:r>
              <a:rPr kumimoji="1" lang="ja-JP" altLang="en-US" sz="800" dirty="0">
                <a:solidFill>
                  <a:schemeClr val="accent2">
                    <a:lumMod val="75000"/>
                  </a:schemeClr>
                </a:solidFill>
                <a:latin typeface="HGP明朝E" panose="02020900000000000000" pitchFamily="18" charset="-128"/>
                <a:ea typeface="HGP明朝E" panose="02020900000000000000" pitchFamily="18" charset="-128"/>
              </a:rPr>
              <a:t>ステーションあい</a:t>
            </a:r>
          </a:p>
        </p:txBody>
      </p:sp>
      <p:pic>
        <p:nvPicPr>
          <p:cNvPr id="51" name="Picture 2"/>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961961" y="4563529"/>
            <a:ext cx="2086914" cy="262845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テキスト ボックス 2"/>
          <p:cNvSpPr txBox="1">
            <a:spLocks noChangeArrowheads="1"/>
          </p:cNvSpPr>
          <p:nvPr/>
        </p:nvSpPr>
        <p:spPr bwMode="auto">
          <a:xfrm>
            <a:off x="10113342" y="4787364"/>
            <a:ext cx="4628176" cy="2414942"/>
          </a:xfrm>
          <a:prstGeom prst="rect">
            <a:avLst/>
          </a:prstGeom>
          <a:noFill/>
          <a:ln>
            <a:noFill/>
          </a:ln>
        </p:spPr>
        <p:txBody>
          <a:bodyPr vert="horz" wrap="square" lIns="120748" tIns="60373" rIns="120748" bIns="60373" numCol="1" anchor="t" anchorCtr="0" compatLnSpc="1">
            <a:prstTxWarp prst="textNoShape">
              <a:avLst/>
            </a:prstTxWarp>
          </a:bodyPr>
          <a:lstStyle/>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入居条件：６０歳以上の方であれば、どなたでもご入居いただけます</a:t>
            </a: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物件概要：全８５部屋</a:t>
            </a:r>
            <a:r>
              <a:rPr kumimoji="0" lang="en-US" altLang="ja-JP" sz="1100" dirty="0">
                <a:latin typeface="HG明朝E" panose="02020909000000000000" pitchFamily="17" charset="-128"/>
                <a:ea typeface="HG明朝E" panose="02020909000000000000" pitchFamily="17" charset="-128"/>
              </a:rPr>
              <a:t>【</a:t>
            </a:r>
            <a:r>
              <a:rPr kumimoji="0" lang="ja-JP" altLang="en-US" sz="1100" dirty="0">
                <a:latin typeface="HG明朝E" panose="02020909000000000000" pitchFamily="17" charset="-128"/>
                <a:ea typeface="HG明朝E" panose="02020909000000000000" pitchFamily="17" charset="-128"/>
              </a:rPr>
              <a:t>一人部屋８３室、二人部屋２室</a:t>
            </a:r>
            <a:r>
              <a:rPr kumimoji="0" lang="en-US" altLang="ja-JP" sz="1100" dirty="0">
                <a:latin typeface="HG明朝E" panose="02020909000000000000" pitchFamily="17" charset="-128"/>
                <a:ea typeface="HG明朝E" panose="02020909000000000000" pitchFamily="17" charset="-128"/>
              </a:rPr>
              <a:t>】</a:t>
            </a: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施設名称：サービス付き高齢者向け住宅「七福」</a:t>
            </a: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所在地：名古屋市北区中味鋺２丁目２０７番</a:t>
            </a: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施設の類型：サービス付き高齢者向け住宅</a:t>
            </a:r>
            <a:endParaRPr kumimoji="0" lang="en-US" altLang="ja-JP" sz="1100" dirty="0">
              <a:latin typeface="HG明朝E" panose="02020909000000000000" pitchFamily="17" charset="-128"/>
              <a:ea typeface="HG明朝E" panose="02020909000000000000" pitchFamily="17" charset="-128"/>
            </a:endParaRP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共用設備：</a:t>
            </a:r>
            <a:endParaRPr kumimoji="0" lang="en-US" altLang="ja-JP" sz="1100" dirty="0">
              <a:latin typeface="HG明朝E" panose="02020909000000000000" pitchFamily="17" charset="-128"/>
              <a:ea typeface="HG明朝E" panose="02020909000000000000" pitchFamily="17" charset="-128"/>
            </a:endParaRP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　　　食堂、喫茶店、交流スペース、ソファ、冷蔵庫、電子レンジ、</a:t>
            </a:r>
            <a:endParaRPr kumimoji="0" lang="en-US" altLang="ja-JP" sz="1100" dirty="0">
              <a:latin typeface="HG明朝E" panose="02020909000000000000" pitchFamily="17" charset="-128"/>
              <a:ea typeface="HG明朝E" panose="02020909000000000000" pitchFamily="17" charset="-128"/>
            </a:endParaRP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　　　テレビ、パソコンコーナー、麻雀・囲碁・将棋、血圧計、</a:t>
            </a:r>
            <a:endParaRPr kumimoji="0" lang="en-US" altLang="ja-JP" sz="1100" dirty="0">
              <a:latin typeface="HG明朝E" panose="02020909000000000000" pitchFamily="17" charset="-128"/>
              <a:ea typeface="HG明朝E" panose="02020909000000000000" pitchFamily="17" charset="-128"/>
            </a:endParaRP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　　　自販機、大浴場、洗濯・乾燥機　　　　　　　　　　　　　　　　　　　　</a:t>
            </a:r>
            <a:endParaRPr kumimoji="0" lang="en-US" altLang="ja-JP" sz="1100" dirty="0">
              <a:latin typeface="HG明朝E" panose="02020909000000000000" pitchFamily="17" charset="-128"/>
              <a:ea typeface="HG明朝E" panose="02020909000000000000" pitchFamily="17" charset="-128"/>
            </a:endParaRP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居室設備：洗面、トイレ、エアコン、照明器具、緊急通報装置、</a:t>
            </a:r>
            <a:endParaRPr kumimoji="0" lang="en-US" altLang="ja-JP" sz="1100" dirty="0">
              <a:latin typeface="HG明朝E" panose="02020909000000000000" pitchFamily="17" charset="-128"/>
              <a:ea typeface="HG明朝E" panose="02020909000000000000" pitchFamily="17" charset="-128"/>
            </a:endParaRP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インターネット（建物の構造上電波が弱い部屋も有）</a:t>
            </a:r>
            <a:r>
              <a:rPr kumimoji="0" lang="en-US" altLang="ja-JP" sz="1100" dirty="0">
                <a:latin typeface="HG明朝E" panose="02020909000000000000" pitchFamily="17" charset="-128"/>
                <a:ea typeface="HG明朝E" panose="02020909000000000000" pitchFamily="17" charset="-128"/>
              </a:rPr>
              <a:t>BS/CS</a:t>
            </a:r>
            <a:r>
              <a:rPr kumimoji="0" lang="ja-JP" altLang="en-US" sz="1100" dirty="0">
                <a:latin typeface="HG明朝E" panose="02020909000000000000" pitchFamily="17" charset="-128"/>
                <a:ea typeface="HG明朝E" panose="02020909000000000000" pitchFamily="17" charset="-128"/>
              </a:rPr>
              <a:t>環境</a:t>
            </a:r>
          </a:p>
          <a:p>
            <a:pPr algn="just" defTabSz="1207509" eaLnBrk="0" fontAlgn="base" hangingPunct="0">
              <a:spcBef>
                <a:spcPct val="0"/>
              </a:spcBef>
              <a:spcAft>
                <a:spcPct val="0"/>
              </a:spcAft>
            </a:pPr>
            <a:r>
              <a:rPr kumimoji="0" lang="ja-JP" altLang="en-US" sz="1100" dirty="0">
                <a:latin typeface="HG明朝E" panose="02020909000000000000" pitchFamily="17" charset="-128"/>
                <a:ea typeface="HG明朝E" panose="02020909000000000000" pitchFamily="17" charset="-128"/>
              </a:rPr>
              <a:t>事業主体：社会福祉法人　愛生福祉会</a:t>
            </a:r>
            <a:endParaRPr kumimoji="0" lang="ja-JP" altLang="ja-JP" sz="1100" dirty="0">
              <a:latin typeface="HG明朝E" panose="02020909000000000000" pitchFamily="17" charset="-128"/>
              <a:ea typeface="HG明朝E" panose="02020909000000000000" pitchFamily="17" charset="-128"/>
            </a:endParaRPr>
          </a:p>
        </p:txBody>
      </p:sp>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7288" y="7263501"/>
            <a:ext cx="3999521" cy="3133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図 12" descr="人, 若者, 男の子, 子供 が含まれている画像&#10;&#10;自動的に生成された説明">
            <a:extLst>
              <a:ext uri="{FF2B5EF4-FFF2-40B4-BE49-F238E27FC236}">
                <a16:creationId xmlns:a16="http://schemas.microsoft.com/office/drawing/2014/main" id="{AD852EFE-E562-48C2-AF3A-13ACE30C4B9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6802"/>
          <a:stretch/>
        </p:blipFill>
        <p:spPr>
          <a:xfrm>
            <a:off x="450482" y="1922617"/>
            <a:ext cx="3835750" cy="2383255"/>
          </a:xfrm>
          <a:prstGeom prst="rect">
            <a:avLst/>
          </a:prstGeom>
          <a:ln>
            <a:noFill/>
          </a:ln>
          <a:effectLst>
            <a:softEdge rad="112500"/>
          </a:effectLst>
        </p:spPr>
      </p:pic>
      <p:sp>
        <p:nvSpPr>
          <p:cNvPr id="15" name="テキスト ボックス 14">
            <a:extLst>
              <a:ext uri="{FF2B5EF4-FFF2-40B4-BE49-F238E27FC236}">
                <a16:creationId xmlns:a16="http://schemas.microsoft.com/office/drawing/2014/main" id="{279429E4-B7CC-42AE-AB87-E654A8D29178}"/>
              </a:ext>
            </a:extLst>
          </p:cNvPr>
          <p:cNvSpPr txBox="1"/>
          <p:nvPr/>
        </p:nvSpPr>
        <p:spPr>
          <a:xfrm>
            <a:off x="12084917" y="6918704"/>
            <a:ext cx="2662476" cy="3461204"/>
          </a:xfrm>
          <a:prstGeom prst="rect">
            <a:avLst/>
          </a:prstGeom>
          <a:noFill/>
          <a:ln w="63500">
            <a:solidFill>
              <a:schemeClr val="accent4"/>
            </a:solidFill>
          </a:ln>
        </p:spPr>
        <p:txBody>
          <a:bodyPr wrap="square" rtlCol="0">
            <a:spAutoFit/>
          </a:bodyPr>
          <a:lstStyle/>
          <a:p>
            <a:r>
              <a:rPr kumimoji="1" lang="ja-JP" altLang="en-US" dirty="0">
                <a:latin typeface="HG明朝E" panose="02020909000000000000" pitchFamily="17" charset="-128"/>
                <a:ea typeface="HG明朝E" panose="02020909000000000000" pitchFamily="17" charset="-128"/>
              </a:rPr>
              <a:t>月額利用料</a:t>
            </a:r>
            <a:r>
              <a:rPr lang="ja-JP" altLang="en-US" dirty="0">
                <a:latin typeface="HG明朝E" panose="02020909000000000000" pitchFamily="17" charset="-128"/>
                <a:ea typeface="HG明朝E" panose="02020909000000000000" pitchFamily="17" charset="-128"/>
              </a:rPr>
              <a:t>（税込）</a:t>
            </a:r>
            <a:endParaRPr kumimoji="1" lang="en-US" altLang="ja-JP" dirty="0">
              <a:latin typeface="HG明朝E" panose="02020909000000000000" pitchFamily="17" charset="-128"/>
              <a:ea typeface="HG明朝E" panose="02020909000000000000" pitchFamily="17" charset="-128"/>
            </a:endParaRPr>
          </a:p>
          <a:p>
            <a:r>
              <a:rPr lang="ja-JP" altLang="en-US" dirty="0">
                <a:latin typeface="HG明朝E" panose="02020909000000000000" pitchFamily="17" charset="-128"/>
                <a:ea typeface="HG明朝E" panose="02020909000000000000" pitchFamily="17" charset="-128"/>
              </a:rPr>
              <a:t>　</a:t>
            </a:r>
            <a:r>
              <a:rPr lang="ja-JP" altLang="en-US" b="1" dirty="0">
                <a:latin typeface="HG明朝E" panose="02020909000000000000" pitchFamily="17" charset="-128"/>
                <a:ea typeface="HG明朝E" panose="02020909000000000000" pitchFamily="17" charset="-128"/>
              </a:rPr>
              <a:t>１３０，０００円</a:t>
            </a:r>
            <a:endParaRPr lang="en-US" altLang="ja-JP" b="1" dirty="0">
              <a:latin typeface="HG明朝E" panose="02020909000000000000" pitchFamily="17" charset="-128"/>
              <a:ea typeface="HG明朝E" panose="02020909000000000000" pitchFamily="17" charset="-128"/>
            </a:endParaRPr>
          </a:p>
          <a:p>
            <a:r>
              <a:rPr lang="en-US" altLang="ja-JP" dirty="0">
                <a:latin typeface="HG明朝E" panose="02020909000000000000" pitchFamily="17" charset="-128"/>
                <a:ea typeface="HG明朝E" panose="02020909000000000000" pitchFamily="17" charset="-128"/>
              </a:rPr>
              <a:t>【</a:t>
            </a:r>
            <a:r>
              <a:rPr lang="ja-JP" altLang="en-US" dirty="0">
                <a:latin typeface="HG明朝E" panose="02020909000000000000" pitchFamily="17" charset="-128"/>
                <a:ea typeface="HG明朝E" panose="02020909000000000000" pitchFamily="17" charset="-128"/>
              </a:rPr>
              <a:t>内訳</a:t>
            </a:r>
            <a:r>
              <a:rPr lang="en-US" altLang="ja-JP" dirty="0">
                <a:latin typeface="HG明朝E" panose="02020909000000000000" pitchFamily="17" charset="-128"/>
                <a:ea typeface="HG明朝E" panose="02020909000000000000" pitchFamily="17" charset="-128"/>
              </a:rPr>
              <a:t>】</a:t>
            </a:r>
          </a:p>
          <a:p>
            <a:r>
              <a:rPr lang="ja-JP" altLang="en-US" dirty="0">
                <a:latin typeface="HG明朝E" panose="02020909000000000000" pitchFamily="17" charset="-128"/>
                <a:ea typeface="HG明朝E" panose="02020909000000000000" pitchFamily="17" charset="-128"/>
              </a:rPr>
              <a:t>　家賃</a:t>
            </a:r>
            <a:r>
              <a:rPr lang="en-US" altLang="ja-JP" dirty="0">
                <a:latin typeface="HG明朝E" panose="02020909000000000000" pitchFamily="17" charset="-128"/>
                <a:ea typeface="HG明朝E" panose="02020909000000000000" pitchFamily="17" charset="-128"/>
              </a:rPr>
              <a:t>‥‥69,000</a:t>
            </a:r>
            <a:r>
              <a:rPr lang="ja-JP" altLang="en-US" dirty="0">
                <a:latin typeface="HG明朝E" panose="02020909000000000000" pitchFamily="17" charset="-128"/>
                <a:ea typeface="HG明朝E" panose="02020909000000000000" pitchFamily="17" charset="-128"/>
              </a:rPr>
              <a:t>円</a:t>
            </a:r>
            <a:endParaRPr lang="en-US" altLang="ja-JP" dirty="0">
              <a:latin typeface="HG明朝E" panose="02020909000000000000" pitchFamily="17" charset="-128"/>
              <a:ea typeface="HG明朝E" panose="02020909000000000000" pitchFamily="17" charset="-128"/>
            </a:endParaRPr>
          </a:p>
          <a:p>
            <a:r>
              <a:rPr lang="ja-JP" altLang="en-US" dirty="0">
                <a:latin typeface="HG明朝E" panose="02020909000000000000" pitchFamily="17" charset="-128"/>
                <a:ea typeface="HG明朝E" panose="02020909000000000000" pitchFamily="17" charset="-128"/>
              </a:rPr>
              <a:t>　共益費</a:t>
            </a:r>
            <a:r>
              <a:rPr lang="en-US" altLang="ja-JP" dirty="0">
                <a:latin typeface="HG明朝E" panose="02020909000000000000" pitchFamily="17" charset="-128"/>
                <a:ea typeface="HG明朝E" panose="02020909000000000000" pitchFamily="17" charset="-128"/>
              </a:rPr>
              <a:t>‥31,000</a:t>
            </a:r>
            <a:r>
              <a:rPr lang="ja-JP" altLang="en-US" dirty="0">
                <a:latin typeface="HG明朝E" panose="02020909000000000000" pitchFamily="17" charset="-128"/>
                <a:ea typeface="HG明朝E" panose="02020909000000000000" pitchFamily="17" charset="-128"/>
              </a:rPr>
              <a:t>円</a:t>
            </a:r>
            <a:endParaRPr lang="en-US" altLang="ja-JP" dirty="0">
              <a:latin typeface="HG明朝E" panose="02020909000000000000" pitchFamily="17" charset="-128"/>
              <a:ea typeface="HG明朝E" panose="02020909000000000000" pitchFamily="17" charset="-128"/>
            </a:endParaRPr>
          </a:p>
          <a:p>
            <a:r>
              <a:rPr lang="ja-JP" altLang="en-US" dirty="0">
                <a:latin typeface="HG明朝E" panose="02020909000000000000" pitchFamily="17" charset="-128"/>
                <a:ea typeface="HG明朝E" panose="02020909000000000000" pitchFamily="17" charset="-128"/>
              </a:rPr>
              <a:t>　生活支援費</a:t>
            </a:r>
            <a:r>
              <a:rPr lang="en-US" altLang="ja-JP" dirty="0">
                <a:latin typeface="HG明朝E" panose="02020909000000000000" pitchFamily="17" charset="-128"/>
                <a:ea typeface="HG明朝E" panose="02020909000000000000" pitchFamily="17" charset="-128"/>
              </a:rPr>
              <a:t>‥‥</a:t>
            </a:r>
          </a:p>
          <a:p>
            <a:r>
              <a:rPr lang="ja-JP" altLang="en-US" dirty="0">
                <a:latin typeface="HG明朝E" panose="02020909000000000000" pitchFamily="17" charset="-128"/>
                <a:ea typeface="HG明朝E" panose="02020909000000000000" pitchFamily="17" charset="-128"/>
              </a:rPr>
              <a:t>　　　　　</a:t>
            </a:r>
            <a:r>
              <a:rPr lang="en-US" altLang="ja-JP" dirty="0">
                <a:latin typeface="HG明朝E" panose="02020909000000000000" pitchFamily="17" charset="-128"/>
                <a:ea typeface="HG明朝E" panose="02020909000000000000" pitchFamily="17" charset="-128"/>
              </a:rPr>
              <a:t>30,000</a:t>
            </a:r>
            <a:r>
              <a:rPr lang="ja-JP" altLang="en-US" dirty="0">
                <a:latin typeface="HG明朝E" panose="02020909000000000000" pitchFamily="17" charset="-128"/>
                <a:ea typeface="HG明朝E" panose="02020909000000000000" pitchFamily="17" charset="-128"/>
              </a:rPr>
              <a:t>円</a:t>
            </a:r>
            <a:endParaRPr lang="en-US" altLang="ja-JP" dirty="0">
              <a:latin typeface="HG明朝E" panose="02020909000000000000" pitchFamily="17" charset="-128"/>
              <a:ea typeface="HG明朝E" panose="02020909000000000000" pitchFamily="17" charset="-128"/>
            </a:endParaRPr>
          </a:p>
          <a:p>
            <a:r>
              <a:rPr lang="ja-JP" altLang="en-US" sz="1700" dirty="0">
                <a:latin typeface="HG明朝E" panose="02020909000000000000" pitchFamily="17" charset="-128"/>
                <a:ea typeface="HG明朝E" panose="02020909000000000000" pitchFamily="17" charset="-128"/>
              </a:rPr>
              <a:t>必要に応じて別途ご負担</a:t>
            </a:r>
            <a:endParaRPr lang="en-US" altLang="ja-JP" sz="1700" dirty="0">
              <a:latin typeface="HG明朝E" panose="02020909000000000000" pitchFamily="17" charset="-128"/>
              <a:ea typeface="HG明朝E" panose="02020909000000000000" pitchFamily="17" charset="-128"/>
            </a:endParaRPr>
          </a:p>
          <a:p>
            <a:r>
              <a:rPr lang="ja-JP" altLang="en-US" dirty="0">
                <a:latin typeface="HG明朝E" panose="02020909000000000000" pitchFamily="17" charset="-128"/>
                <a:ea typeface="HG明朝E" panose="02020909000000000000" pitchFamily="17" charset="-128"/>
              </a:rPr>
              <a:t>○食費</a:t>
            </a:r>
            <a:r>
              <a:rPr lang="en-US" altLang="ja-JP" dirty="0">
                <a:latin typeface="HG明朝E" panose="02020909000000000000" pitchFamily="17" charset="-128"/>
                <a:ea typeface="HG明朝E" panose="02020909000000000000" pitchFamily="17" charset="-128"/>
              </a:rPr>
              <a:t>/54,000</a:t>
            </a:r>
            <a:r>
              <a:rPr lang="ja-JP" altLang="en-US" dirty="0">
                <a:latin typeface="HG明朝E" panose="02020909000000000000" pitchFamily="17" charset="-128"/>
                <a:ea typeface="HG明朝E" panose="02020909000000000000" pitchFamily="17" charset="-128"/>
              </a:rPr>
              <a:t>円</a:t>
            </a:r>
            <a:r>
              <a:rPr lang="en-US" altLang="ja-JP" sz="1000" dirty="0">
                <a:latin typeface="HG明朝E" panose="02020909000000000000" pitchFamily="17" charset="-128"/>
                <a:ea typeface="HG明朝E" panose="02020909000000000000" pitchFamily="17" charset="-128"/>
              </a:rPr>
              <a:t>(</a:t>
            </a:r>
            <a:r>
              <a:rPr lang="ja-JP" altLang="en-US" sz="1000" dirty="0">
                <a:latin typeface="HG明朝E" panose="02020909000000000000" pitchFamily="17" charset="-128"/>
                <a:ea typeface="HG明朝E" panose="02020909000000000000" pitchFamily="17" charset="-128"/>
              </a:rPr>
              <a:t>税込</a:t>
            </a:r>
            <a:r>
              <a:rPr lang="en-US" altLang="ja-JP" sz="1000" dirty="0">
                <a:latin typeface="HG明朝E" panose="02020909000000000000" pitchFamily="17" charset="-128"/>
                <a:ea typeface="HG明朝E" panose="02020909000000000000" pitchFamily="17" charset="-128"/>
              </a:rPr>
              <a:t>)</a:t>
            </a:r>
          </a:p>
          <a:p>
            <a:r>
              <a:rPr lang="ja-JP" altLang="en-US" dirty="0">
                <a:latin typeface="HG明朝E" panose="02020909000000000000" pitchFamily="17" charset="-128"/>
                <a:ea typeface="HG明朝E" panose="02020909000000000000" pitchFamily="17" charset="-128"/>
              </a:rPr>
              <a:t>○介護保険 負担額</a:t>
            </a:r>
            <a:endParaRPr lang="en-US" altLang="ja-JP" dirty="0">
              <a:latin typeface="HG明朝E" panose="02020909000000000000" pitchFamily="17" charset="-128"/>
              <a:ea typeface="HG明朝E" panose="02020909000000000000" pitchFamily="17" charset="-128"/>
            </a:endParaRPr>
          </a:p>
          <a:p>
            <a:endParaRPr lang="en-US" altLang="ja-JP" dirty="0">
              <a:latin typeface="HG明朝E" panose="02020909000000000000" pitchFamily="17" charset="-128"/>
              <a:ea typeface="HG明朝E" panose="02020909000000000000" pitchFamily="17" charset="-128"/>
            </a:endParaRPr>
          </a:p>
        </p:txBody>
      </p:sp>
      <p:pic>
        <p:nvPicPr>
          <p:cNvPr id="7" name="図 6">
            <a:extLst>
              <a:ext uri="{FF2B5EF4-FFF2-40B4-BE49-F238E27FC236}">
                <a16:creationId xmlns:a16="http://schemas.microsoft.com/office/drawing/2014/main" id="{A89DF136-F072-265B-5684-FDC7AAD2A7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3936627" y="4491407"/>
            <a:ext cx="3282736" cy="2544364"/>
          </a:xfrm>
          <a:prstGeom prst="rect">
            <a:avLst/>
          </a:prstGeom>
        </p:spPr>
      </p:pic>
    </p:spTree>
    <p:extLst>
      <p:ext uri="{BB962C8B-B14F-4D97-AF65-F5344CB8AC3E}">
        <p14:creationId xmlns:p14="http://schemas.microsoft.com/office/powerpoint/2010/main" val="116572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4591" y="280676"/>
            <a:ext cx="14789426" cy="10296939"/>
          </a:xfrm>
          <a:prstGeom prst="rect">
            <a:avLst/>
          </a:prstGeom>
          <a:blipFill>
            <a:blip r:embed="rId2"/>
            <a:tile tx="0" ty="0" sx="100000" sy="100000" flip="none" algn="tl"/>
          </a:blipFill>
          <a:ln w="95250" cmpd="thinThick">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743" tIns="46371" rIns="92743" bIns="46371" numCol="1" spcCol="0" rtlCol="0" fromWordArt="0" anchor="ctr" anchorCtr="0" forceAA="0" compatLnSpc="1">
            <a:prstTxWarp prst="textNoShape">
              <a:avLst/>
            </a:prstTxWarp>
            <a:noAutofit/>
          </a:bodyPr>
          <a:lstStyle/>
          <a:p>
            <a:pPr algn="just">
              <a:spcAft>
                <a:spcPts val="0"/>
              </a:spcAft>
            </a:pPr>
            <a:endParaRPr lang="ja-JP" altLang="en-US" sz="2048" dirty="0">
              <a:solidFill>
                <a:schemeClr val="tx1"/>
              </a:solidFill>
            </a:endParaRPr>
          </a:p>
        </p:txBody>
      </p:sp>
      <p:pic>
        <p:nvPicPr>
          <p:cNvPr id="3" name="図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540489" y="7312533"/>
            <a:ext cx="2546550" cy="1521371"/>
          </a:xfrm>
          <a:prstGeom prst="rect">
            <a:avLst/>
          </a:prstGeom>
          <a:ln>
            <a:noFill/>
          </a:ln>
          <a:effectLst>
            <a:softEdge rad="112500"/>
          </a:effectLst>
        </p:spPr>
      </p:pic>
      <p:sp>
        <p:nvSpPr>
          <p:cNvPr id="7" name="テキスト ボックス 6"/>
          <p:cNvSpPr txBox="1"/>
          <p:nvPr/>
        </p:nvSpPr>
        <p:spPr>
          <a:xfrm>
            <a:off x="299787" y="280676"/>
            <a:ext cx="9704488" cy="1077218"/>
          </a:xfrm>
          <a:prstGeom prst="rect">
            <a:avLst/>
          </a:prstGeom>
          <a:noFill/>
        </p:spPr>
        <p:txBody>
          <a:bodyPr wrap="square" rtlCol="0">
            <a:spAutoFit/>
          </a:bodyPr>
          <a:lstStyle/>
          <a:p>
            <a:r>
              <a:rPr kumimoji="1" lang="ja-JP" altLang="en-US" sz="3600" cap="small" dirty="0">
                <a:solidFill>
                  <a:srgbClr val="FF0000"/>
                </a:solidFill>
                <a:uFill>
                  <a:solidFill>
                    <a:srgbClr val="FF0000"/>
                  </a:solidFill>
                </a:uFill>
                <a:latin typeface="HG明朝E" panose="02020909000000000000" pitchFamily="17" charset="-128"/>
                <a:ea typeface="HG明朝E" panose="02020909000000000000" pitchFamily="17" charset="-128"/>
              </a:rPr>
              <a:t>  </a:t>
            </a:r>
            <a:r>
              <a:rPr kumimoji="1" lang="ja-JP" altLang="en-US" sz="3600" u="dbl" cap="small" dirty="0">
                <a:solidFill>
                  <a:srgbClr val="FF0000"/>
                </a:solidFill>
                <a:uFill>
                  <a:solidFill>
                    <a:srgbClr val="FF0000"/>
                  </a:solidFill>
                </a:uFill>
                <a:latin typeface="HG明朝E" panose="02020909000000000000" pitchFamily="17" charset="-128"/>
                <a:ea typeface="HG明朝E" panose="02020909000000000000" pitchFamily="17" charset="-128"/>
              </a:rPr>
              <a:t>＜</a:t>
            </a:r>
            <a:r>
              <a:rPr kumimoji="1" lang="ja-JP" altLang="en-US" sz="3600" u="dbl" cap="small" dirty="0">
                <a:uFill>
                  <a:solidFill>
                    <a:srgbClr val="FF0000"/>
                  </a:solidFill>
                </a:uFill>
                <a:latin typeface="HG明朝E" panose="02020909000000000000" pitchFamily="17" charset="-128"/>
                <a:ea typeface="HG明朝E" panose="02020909000000000000" pitchFamily="17" charset="-128"/>
              </a:rPr>
              <a:t>デイサービスセンター七福</a:t>
            </a:r>
            <a:r>
              <a:rPr kumimoji="1" lang="ja-JP" altLang="en-US" sz="3600" u="dbl" cap="small" dirty="0">
                <a:solidFill>
                  <a:srgbClr val="FF0000"/>
                </a:solidFill>
                <a:uFill>
                  <a:solidFill>
                    <a:srgbClr val="FF0000"/>
                  </a:solidFill>
                </a:uFill>
                <a:latin typeface="HG明朝E" panose="02020909000000000000" pitchFamily="17" charset="-128"/>
                <a:ea typeface="HG明朝E" panose="02020909000000000000" pitchFamily="17" charset="-128"/>
              </a:rPr>
              <a:t>＞</a:t>
            </a:r>
            <a:endParaRPr lang="en-US" altLang="ja-JP" sz="3600" u="dbl" cap="small" dirty="0">
              <a:solidFill>
                <a:srgbClr val="FF0000"/>
              </a:solidFill>
              <a:uFill>
                <a:solidFill>
                  <a:srgbClr val="FF0000"/>
                </a:solidFill>
              </a:uFill>
              <a:latin typeface="HG明朝E" panose="02020909000000000000" pitchFamily="17" charset="-128"/>
              <a:ea typeface="HG明朝E" panose="02020909000000000000" pitchFamily="17" charset="-128"/>
            </a:endParaRPr>
          </a:p>
          <a:p>
            <a:r>
              <a:rPr kumimoji="1" lang="ja-JP" altLang="en-US" sz="2800" dirty="0">
                <a:latin typeface="HG明朝E" panose="02020909000000000000" pitchFamily="17" charset="-128"/>
                <a:ea typeface="HG明朝E" panose="02020909000000000000" pitchFamily="17" charset="-128"/>
              </a:rPr>
              <a:t>   「歩ける喜び」リハビリデイサービス</a:t>
            </a:r>
            <a:endParaRPr kumimoji="1" lang="en-US" altLang="ja-JP" sz="2800" dirty="0">
              <a:latin typeface="HG明朝E" panose="02020909000000000000" pitchFamily="17" charset="-128"/>
              <a:ea typeface="HG明朝E" panose="02020909000000000000" pitchFamily="17" charset="-128"/>
            </a:endParaRPr>
          </a:p>
        </p:txBody>
      </p:sp>
      <p:sp>
        <p:nvSpPr>
          <p:cNvPr id="8" name="テキスト ボックス 7"/>
          <p:cNvSpPr txBox="1"/>
          <p:nvPr/>
        </p:nvSpPr>
        <p:spPr>
          <a:xfrm>
            <a:off x="4372752" y="9080355"/>
            <a:ext cx="2933748" cy="461665"/>
          </a:xfrm>
          <a:prstGeom prst="rect">
            <a:avLst/>
          </a:prstGeom>
          <a:noFill/>
        </p:spPr>
        <p:txBody>
          <a:bodyPr wrap="square" rtlCol="0">
            <a:spAutoFit/>
          </a:bodyPr>
          <a:lstStyle/>
          <a:p>
            <a:endParaRPr lang="en-US" altLang="ja-JP" sz="1200" dirty="0">
              <a:latin typeface="HG明朝E" panose="02020909000000000000" pitchFamily="17" charset="-128"/>
              <a:ea typeface="HG明朝E" panose="02020909000000000000" pitchFamily="17" charset="-128"/>
            </a:endParaRPr>
          </a:p>
          <a:p>
            <a:endParaRPr lang="ja-JP" altLang="en-US" sz="1200" dirty="0">
              <a:latin typeface="HG明朝E" panose="02020909000000000000" pitchFamily="17" charset="-128"/>
              <a:ea typeface="HG明朝E" panose="02020909000000000000" pitchFamily="17" charset="-128"/>
            </a:endParaRPr>
          </a:p>
        </p:txBody>
      </p:sp>
      <p:sp>
        <p:nvSpPr>
          <p:cNvPr id="9" name="角丸四角形 8"/>
          <p:cNvSpPr/>
          <p:nvPr/>
        </p:nvSpPr>
        <p:spPr>
          <a:xfrm>
            <a:off x="10135854" y="405352"/>
            <a:ext cx="4635304" cy="609109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p>
        </p:txBody>
      </p:sp>
      <p:sp>
        <p:nvSpPr>
          <p:cNvPr id="11" name="テキスト ボックス 10"/>
          <p:cNvSpPr txBox="1"/>
          <p:nvPr/>
        </p:nvSpPr>
        <p:spPr>
          <a:xfrm>
            <a:off x="10189029" y="815346"/>
            <a:ext cx="4434113" cy="369332"/>
          </a:xfrm>
          <a:prstGeom prst="rect">
            <a:avLst/>
          </a:prstGeom>
          <a:noFill/>
        </p:spPr>
        <p:txBody>
          <a:bodyPr wrap="square" rtlCol="0">
            <a:spAutoFit/>
          </a:bodyPr>
          <a:lstStyle/>
          <a:p>
            <a:pPr algn="ctr"/>
            <a:r>
              <a:rPr kumimoji="1" lang="ja-JP" altLang="en-US" sz="1800" dirty="0">
                <a:latin typeface="HG明朝E" panose="02020909000000000000" pitchFamily="17" charset="-128"/>
                <a:ea typeface="HG明朝E" panose="02020909000000000000" pitchFamily="17" charset="-128"/>
              </a:rPr>
              <a:t>デイサービスセンター七福での過ごし方</a:t>
            </a:r>
          </a:p>
        </p:txBody>
      </p:sp>
      <p:sp>
        <p:nvSpPr>
          <p:cNvPr id="15" name="角丸四角形 14"/>
          <p:cNvSpPr/>
          <p:nvPr/>
        </p:nvSpPr>
        <p:spPr>
          <a:xfrm>
            <a:off x="10711543" y="1257662"/>
            <a:ext cx="3911600" cy="40805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kumimoji="1" lang="ja-JP" altLang="en-US" sz="1400" dirty="0">
                <a:solidFill>
                  <a:srgbClr val="FF0000"/>
                </a:solidFill>
                <a:latin typeface="HG明朝E" panose="02020909000000000000" pitchFamily="17" charset="-128"/>
                <a:ea typeface="HG明朝E" panose="02020909000000000000" pitchFamily="17" charset="-128"/>
              </a:rPr>
              <a:t>ご自宅までお迎えにあがります</a:t>
            </a:r>
          </a:p>
        </p:txBody>
      </p:sp>
      <p:sp>
        <p:nvSpPr>
          <p:cNvPr id="17" name="角丸四角形 16"/>
          <p:cNvSpPr/>
          <p:nvPr/>
        </p:nvSpPr>
        <p:spPr>
          <a:xfrm>
            <a:off x="10711543" y="1772642"/>
            <a:ext cx="3911600" cy="40805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ja-JP" altLang="en-US" sz="1400" dirty="0">
                <a:solidFill>
                  <a:srgbClr val="FF0000"/>
                </a:solidFill>
                <a:latin typeface="HG明朝E" panose="02020909000000000000" pitchFamily="17" charset="-128"/>
                <a:ea typeface="HG明朝E" panose="02020909000000000000" pitchFamily="17" charset="-128"/>
              </a:rPr>
              <a:t>バイタルチェック＆ウェルカムドリンク</a:t>
            </a:r>
            <a:endParaRPr kumimoji="1" lang="ja-JP" altLang="en-US" sz="1400" dirty="0">
              <a:solidFill>
                <a:srgbClr val="FF0000"/>
              </a:solidFill>
              <a:latin typeface="HG明朝E" panose="02020909000000000000" pitchFamily="17" charset="-128"/>
              <a:ea typeface="HG明朝E" panose="02020909000000000000" pitchFamily="17" charset="-128"/>
            </a:endParaRPr>
          </a:p>
        </p:txBody>
      </p:sp>
      <p:sp>
        <p:nvSpPr>
          <p:cNvPr id="18" name="角丸四角形 17"/>
          <p:cNvSpPr/>
          <p:nvPr/>
        </p:nvSpPr>
        <p:spPr>
          <a:xfrm>
            <a:off x="10711543" y="2273212"/>
            <a:ext cx="3911600" cy="6934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ja-JP" altLang="en-US" sz="1400" dirty="0">
                <a:solidFill>
                  <a:srgbClr val="FF0000"/>
                </a:solidFill>
                <a:latin typeface="HG明朝E" panose="02020909000000000000" pitchFamily="17" charset="-128"/>
                <a:ea typeface="HG明朝E" panose="02020909000000000000" pitchFamily="17" charset="-128"/>
              </a:rPr>
              <a:t>個別リハビリ＆</a:t>
            </a:r>
            <a:r>
              <a:rPr lang="ja-JP" altLang="en-US" sz="1200" dirty="0">
                <a:solidFill>
                  <a:srgbClr val="FF0000"/>
                </a:solidFill>
                <a:latin typeface="HG明朝E" panose="02020909000000000000" pitchFamily="17" charset="-128"/>
                <a:ea typeface="HG明朝E" panose="02020909000000000000" pitchFamily="17" charset="-128"/>
              </a:rPr>
              <a:t>マシントレーニング</a:t>
            </a:r>
            <a:r>
              <a:rPr lang="ja-JP" altLang="en-US" sz="1400" dirty="0">
                <a:solidFill>
                  <a:srgbClr val="FF0000"/>
                </a:solidFill>
                <a:latin typeface="HG明朝E" panose="02020909000000000000" pitchFamily="17" charset="-128"/>
                <a:ea typeface="HG明朝E" panose="02020909000000000000" pitchFamily="17" charset="-128"/>
              </a:rPr>
              <a:t>＆作業療法</a:t>
            </a:r>
            <a:endParaRPr kumimoji="1" lang="ja-JP" altLang="en-US" sz="1400" dirty="0">
              <a:solidFill>
                <a:srgbClr val="FF0000"/>
              </a:solidFill>
              <a:latin typeface="HG明朝E" panose="02020909000000000000" pitchFamily="17" charset="-128"/>
              <a:ea typeface="HG明朝E" panose="02020909000000000000" pitchFamily="17" charset="-128"/>
            </a:endParaRPr>
          </a:p>
        </p:txBody>
      </p:sp>
      <p:sp>
        <p:nvSpPr>
          <p:cNvPr id="19" name="角丸四角形 18"/>
          <p:cNvSpPr/>
          <p:nvPr/>
        </p:nvSpPr>
        <p:spPr>
          <a:xfrm>
            <a:off x="10703881" y="3841286"/>
            <a:ext cx="3911600" cy="40805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kumimoji="1" lang="ja-JP" altLang="en-US" sz="1400" dirty="0">
                <a:solidFill>
                  <a:srgbClr val="FF0000"/>
                </a:solidFill>
                <a:latin typeface="HG明朝E" panose="02020909000000000000" pitchFamily="17" charset="-128"/>
                <a:ea typeface="HG明朝E" panose="02020909000000000000" pitchFamily="17" charset="-128"/>
              </a:rPr>
              <a:t>七福自慢のお食事をご提供します</a:t>
            </a:r>
          </a:p>
        </p:txBody>
      </p:sp>
      <p:sp>
        <p:nvSpPr>
          <p:cNvPr id="16" name="テキスト ボックス 15"/>
          <p:cNvSpPr txBox="1"/>
          <p:nvPr/>
        </p:nvSpPr>
        <p:spPr>
          <a:xfrm>
            <a:off x="10079377" y="1872921"/>
            <a:ext cx="567646" cy="307777"/>
          </a:xfrm>
          <a:prstGeom prst="rect">
            <a:avLst/>
          </a:prstGeom>
          <a:noFill/>
        </p:spPr>
        <p:txBody>
          <a:bodyPr wrap="square" rtlCol="0">
            <a:spAutoFit/>
          </a:bodyPr>
          <a:lstStyle/>
          <a:p>
            <a:r>
              <a:rPr kumimoji="1" lang="en-US" altLang="ja-JP" sz="1400" dirty="0">
                <a:solidFill>
                  <a:srgbClr val="C00000"/>
                </a:solidFill>
              </a:rPr>
              <a:t>9:30</a:t>
            </a:r>
            <a:endParaRPr kumimoji="1" lang="ja-JP" altLang="en-US" sz="1400" dirty="0">
              <a:solidFill>
                <a:srgbClr val="C00000"/>
              </a:solidFill>
            </a:endParaRPr>
          </a:p>
        </p:txBody>
      </p:sp>
      <p:sp>
        <p:nvSpPr>
          <p:cNvPr id="22" name="テキスト ボックス 21"/>
          <p:cNvSpPr txBox="1"/>
          <p:nvPr/>
        </p:nvSpPr>
        <p:spPr>
          <a:xfrm>
            <a:off x="10075715" y="2466050"/>
            <a:ext cx="681361" cy="307777"/>
          </a:xfrm>
          <a:prstGeom prst="rect">
            <a:avLst/>
          </a:prstGeom>
          <a:noFill/>
        </p:spPr>
        <p:txBody>
          <a:bodyPr wrap="square" rtlCol="0">
            <a:spAutoFit/>
          </a:bodyPr>
          <a:lstStyle/>
          <a:p>
            <a:r>
              <a:rPr lang="en-US" altLang="ja-JP" sz="1400" dirty="0">
                <a:solidFill>
                  <a:srgbClr val="C00000"/>
                </a:solidFill>
              </a:rPr>
              <a:t>10</a:t>
            </a:r>
            <a:r>
              <a:rPr kumimoji="1" lang="en-US" altLang="ja-JP" sz="1400" dirty="0">
                <a:solidFill>
                  <a:srgbClr val="C00000"/>
                </a:solidFill>
              </a:rPr>
              <a:t>:00</a:t>
            </a:r>
            <a:endParaRPr kumimoji="1" lang="ja-JP" altLang="en-US" sz="1400" dirty="0">
              <a:solidFill>
                <a:srgbClr val="C00000"/>
              </a:solidFill>
            </a:endParaRPr>
          </a:p>
        </p:txBody>
      </p:sp>
      <p:sp>
        <p:nvSpPr>
          <p:cNvPr id="23" name="テキスト ボックス 22"/>
          <p:cNvSpPr txBox="1"/>
          <p:nvPr/>
        </p:nvSpPr>
        <p:spPr>
          <a:xfrm>
            <a:off x="10079377" y="3916282"/>
            <a:ext cx="624504" cy="307777"/>
          </a:xfrm>
          <a:prstGeom prst="rect">
            <a:avLst/>
          </a:prstGeom>
          <a:noFill/>
        </p:spPr>
        <p:txBody>
          <a:bodyPr wrap="square" rtlCol="0">
            <a:spAutoFit/>
          </a:bodyPr>
          <a:lstStyle/>
          <a:p>
            <a:r>
              <a:rPr lang="en-US" altLang="ja-JP" sz="1400" dirty="0">
                <a:solidFill>
                  <a:srgbClr val="C00000"/>
                </a:solidFill>
              </a:rPr>
              <a:t>12</a:t>
            </a:r>
            <a:r>
              <a:rPr kumimoji="1" lang="en-US" altLang="ja-JP" sz="1400" dirty="0">
                <a:solidFill>
                  <a:srgbClr val="C00000"/>
                </a:solidFill>
              </a:rPr>
              <a:t>:00</a:t>
            </a:r>
            <a:endParaRPr kumimoji="1" lang="ja-JP" altLang="en-US" sz="1400" dirty="0">
              <a:solidFill>
                <a:srgbClr val="C00000"/>
              </a:solidFill>
            </a:endParaRPr>
          </a:p>
        </p:txBody>
      </p:sp>
      <p:sp>
        <p:nvSpPr>
          <p:cNvPr id="21" name="テキスト ボックス 20"/>
          <p:cNvSpPr txBox="1"/>
          <p:nvPr/>
        </p:nvSpPr>
        <p:spPr>
          <a:xfrm>
            <a:off x="7516026" y="5927538"/>
            <a:ext cx="2551610" cy="1384995"/>
          </a:xfrm>
          <a:prstGeom prst="rect">
            <a:avLst/>
          </a:prstGeom>
          <a:noFill/>
        </p:spPr>
        <p:txBody>
          <a:bodyPr wrap="square" rtlCol="0">
            <a:spAutoFit/>
          </a:bodyPr>
          <a:lstStyle/>
          <a:p>
            <a:r>
              <a:rPr lang="ja-JP" altLang="en-US" sz="1200" dirty="0">
                <a:latin typeface="HG明朝E" panose="02020909000000000000" pitchFamily="17" charset="-128"/>
                <a:ea typeface="HG明朝E" panose="02020909000000000000" pitchFamily="17" charset="-128"/>
              </a:rPr>
              <a:t>「入居者以外の人とも交流が持て　　て、楽しいです。」</a:t>
            </a:r>
          </a:p>
          <a:p>
            <a:r>
              <a:rPr lang="ja-JP" altLang="en-US" sz="1200" dirty="0">
                <a:latin typeface="HG明朝E" panose="02020909000000000000" pitchFamily="17" charset="-128"/>
                <a:ea typeface="HG明朝E" panose="02020909000000000000" pitchFamily="17" charset="-128"/>
              </a:rPr>
              <a:t>「お食事がおいしい」</a:t>
            </a:r>
          </a:p>
          <a:p>
            <a:r>
              <a:rPr lang="ja-JP" altLang="en-US" sz="1200" dirty="0">
                <a:latin typeface="HG明朝E" panose="02020909000000000000" pitchFamily="17" charset="-128"/>
                <a:ea typeface="HG明朝E" panose="02020909000000000000" pitchFamily="17" charset="-128"/>
              </a:rPr>
              <a:t>「マッサージ器が気持ちよい。　足のむくみがとれた」</a:t>
            </a:r>
          </a:p>
          <a:p>
            <a:r>
              <a:rPr lang="ja-JP" altLang="en-US" sz="1200" dirty="0">
                <a:latin typeface="HG明朝E" panose="02020909000000000000" pitchFamily="17" charset="-128"/>
                <a:ea typeface="HG明朝E" panose="02020909000000000000" pitchFamily="17" charset="-128"/>
              </a:rPr>
              <a:t>「しっかり運動できるので行くとスッキリする。」</a:t>
            </a:r>
          </a:p>
        </p:txBody>
      </p:sp>
      <p:sp>
        <p:nvSpPr>
          <p:cNvPr id="26" name="テキスト ボックス 25"/>
          <p:cNvSpPr txBox="1"/>
          <p:nvPr/>
        </p:nvSpPr>
        <p:spPr>
          <a:xfrm>
            <a:off x="4313793" y="1272956"/>
            <a:ext cx="2808218" cy="923330"/>
          </a:xfrm>
          <a:prstGeom prst="rect">
            <a:avLst/>
          </a:prstGeom>
          <a:noFill/>
        </p:spPr>
        <p:txBody>
          <a:bodyPr wrap="square" rtlCol="0">
            <a:spAutoFit/>
          </a:bodyPr>
          <a:lstStyle/>
          <a:p>
            <a:pPr algn="ctr"/>
            <a:r>
              <a:rPr lang="ja-JP" altLang="en-US" sz="1800" dirty="0">
                <a:solidFill>
                  <a:srgbClr val="C00000"/>
                </a:solidFill>
                <a:latin typeface="HG明朝E" panose="02020909000000000000" pitchFamily="17" charset="-128"/>
                <a:ea typeface="HG明朝E" panose="02020909000000000000" pitchFamily="17" charset="-128"/>
              </a:rPr>
              <a:t>有資格者による、</a:t>
            </a:r>
            <a:endParaRPr lang="en-US" altLang="ja-JP" sz="1800" dirty="0">
              <a:solidFill>
                <a:srgbClr val="C00000"/>
              </a:solidFill>
              <a:latin typeface="HG明朝E" panose="02020909000000000000" pitchFamily="17" charset="-128"/>
              <a:ea typeface="HG明朝E" panose="02020909000000000000" pitchFamily="17" charset="-128"/>
            </a:endParaRPr>
          </a:p>
          <a:p>
            <a:pPr algn="ctr"/>
            <a:r>
              <a:rPr lang="ja-JP" altLang="en-US" sz="1800" dirty="0">
                <a:solidFill>
                  <a:srgbClr val="C00000"/>
                </a:solidFill>
                <a:latin typeface="HG明朝E" panose="02020909000000000000" pitchFamily="17" charset="-128"/>
                <a:ea typeface="HG明朝E" panose="02020909000000000000" pitchFamily="17" charset="-128"/>
              </a:rPr>
              <a:t>歩行訓練や作業療法</a:t>
            </a:r>
            <a:endParaRPr lang="en-US" altLang="ja-JP" sz="1800" dirty="0">
              <a:solidFill>
                <a:srgbClr val="C00000"/>
              </a:solidFill>
              <a:latin typeface="HG明朝E" panose="02020909000000000000" pitchFamily="17" charset="-128"/>
              <a:ea typeface="HG明朝E" panose="02020909000000000000" pitchFamily="17" charset="-128"/>
            </a:endParaRPr>
          </a:p>
          <a:p>
            <a:pPr algn="ctr"/>
            <a:r>
              <a:rPr lang="ja-JP" altLang="en-US" sz="1800" dirty="0">
                <a:solidFill>
                  <a:srgbClr val="C00000"/>
                </a:solidFill>
                <a:latin typeface="HG明朝E" panose="02020909000000000000" pitchFamily="17" charset="-128"/>
                <a:ea typeface="HG明朝E" panose="02020909000000000000" pitchFamily="17" charset="-128"/>
              </a:rPr>
              <a:t>などのリハビリ</a:t>
            </a:r>
            <a:endParaRPr kumimoji="1" lang="ja-JP" altLang="en-US" sz="1800" dirty="0">
              <a:solidFill>
                <a:srgbClr val="C00000"/>
              </a:solidFill>
              <a:latin typeface="HG明朝E" panose="02020909000000000000" pitchFamily="17" charset="-128"/>
              <a:ea typeface="HG明朝E" panose="02020909000000000000" pitchFamily="17" charset="-128"/>
            </a:endParaRPr>
          </a:p>
        </p:txBody>
      </p:sp>
      <p:sp>
        <p:nvSpPr>
          <p:cNvPr id="27" name="テキスト ボックス 26"/>
          <p:cNvSpPr txBox="1"/>
          <p:nvPr/>
        </p:nvSpPr>
        <p:spPr>
          <a:xfrm>
            <a:off x="535705" y="4094314"/>
            <a:ext cx="3678688" cy="646331"/>
          </a:xfrm>
          <a:prstGeom prst="rect">
            <a:avLst/>
          </a:prstGeom>
          <a:noFill/>
        </p:spPr>
        <p:txBody>
          <a:bodyPr wrap="square" rtlCol="0">
            <a:spAutoFit/>
          </a:bodyPr>
          <a:lstStyle/>
          <a:p>
            <a:r>
              <a:rPr lang="ja-JP" altLang="en-US" sz="1800" dirty="0">
                <a:solidFill>
                  <a:srgbClr val="C00000"/>
                </a:solidFill>
                <a:latin typeface="HG明朝E" panose="02020909000000000000" pitchFamily="17" charset="-128"/>
                <a:ea typeface="HG明朝E" panose="02020909000000000000" pitchFamily="17" charset="-128"/>
              </a:rPr>
              <a:t>ノルウェー生まれのリハビリ器具「レッドコード」を導入</a:t>
            </a:r>
            <a:endParaRPr kumimoji="1" lang="ja-JP" altLang="en-US" sz="1800" dirty="0">
              <a:solidFill>
                <a:srgbClr val="C00000"/>
              </a:solidFill>
              <a:latin typeface="HG明朝E" panose="02020909000000000000" pitchFamily="17" charset="-128"/>
              <a:ea typeface="HG明朝E" panose="02020909000000000000" pitchFamily="17" charset="-128"/>
            </a:endParaRPr>
          </a:p>
        </p:txBody>
      </p:sp>
      <p:sp>
        <p:nvSpPr>
          <p:cNvPr id="28" name="テキスト ボックス 27"/>
          <p:cNvSpPr txBox="1"/>
          <p:nvPr/>
        </p:nvSpPr>
        <p:spPr>
          <a:xfrm>
            <a:off x="4228856" y="2180698"/>
            <a:ext cx="3048078" cy="1938992"/>
          </a:xfrm>
          <a:prstGeom prst="rect">
            <a:avLst/>
          </a:prstGeom>
          <a:noFill/>
        </p:spPr>
        <p:txBody>
          <a:bodyPr wrap="square" rtlCol="0">
            <a:spAutoFit/>
          </a:bodyPr>
          <a:lstStyle/>
          <a:p>
            <a:r>
              <a:rPr lang="ja-JP" altLang="en-US" sz="1200" dirty="0">
                <a:latin typeface="HG明朝E" panose="02020909000000000000" pitchFamily="17" charset="-128"/>
                <a:ea typeface="HG明朝E" panose="02020909000000000000" pitchFamily="17" charset="-128"/>
              </a:rPr>
              <a:t>「歩ける喜び」を大切にしています。  リハビリプログラム、レッドコード</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レッグプレス、平行棒、階段昇降、サイクルマシーンなどなど、幅広いバリエーションをご用意しております。</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　機能訓練指導員や介護予防運動指導員、が、的確なリハビリを指導させて頂きます。</a:t>
            </a:r>
          </a:p>
          <a:p>
            <a:endParaRPr lang="ja-JP" altLang="en-US"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 </a:t>
            </a:r>
          </a:p>
        </p:txBody>
      </p:sp>
      <p:sp>
        <p:nvSpPr>
          <p:cNvPr id="29" name="テキスト ボックス 28"/>
          <p:cNvSpPr txBox="1"/>
          <p:nvPr/>
        </p:nvSpPr>
        <p:spPr>
          <a:xfrm>
            <a:off x="626806" y="5981082"/>
            <a:ext cx="3289898" cy="369332"/>
          </a:xfrm>
          <a:prstGeom prst="rect">
            <a:avLst/>
          </a:prstGeom>
          <a:noFill/>
        </p:spPr>
        <p:txBody>
          <a:bodyPr wrap="square" rtlCol="0">
            <a:spAutoFit/>
          </a:bodyPr>
          <a:lstStyle/>
          <a:p>
            <a:r>
              <a:rPr lang="ja-JP" altLang="en-US" sz="1800" dirty="0">
                <a:solidFill>
                  <a:srgbClr val="C00000"/>
                </a:solidFill>
                <a:latin typeface="HG明朝E" panose="02020909000000000000" pitchFamily="17" charset="-128"/>
                <a:ea typeface="HG明朝E" panose="02020909000000000000" pitchFamily="17" charset="-128"/>
              </a:rPr>
              <a:t>エアロバイクで筋力強化運動</a:t>
            </a:r>
            <a:endParaRPr kumimoji="1" lang="ja-JP" altLang="en-US" sz="1800" dirty="0">
              <a:solidFill>
                <a:srgbClr val="FF0000"/>
              </a:solidFill>
              <a:latin typeface="HG明朝E" panose="02020909000000000000" pitchFamily="17" charset="-128"/>
              <a:ea typeface="HG明朝E" panose="02020909000000000000" pitchFamily="17" charset="-128"/>
            </a:endParaRPr>
          </a:p>
        </p:txBody>
      </p:sp>
      <p:sp>
        <p:nvSpPr>
          <p:cNvPr id="30" name="テキスト ボックス 29"/>
          <p:cNvSpPr txBox="1"/>
          <p:nvPr/>
        </p:nvSpPr>
        <p:spPr>
          <a:xfrm>
            <a:off x="7589304" y="3593116"/>
            <a:ext cx="2546550" cy="646331"/>
          </a:xfrm>
          <a:prstGeom prst="rect">
            <a:avLst/>
          </a:prstGeom>
          <a:noFill/>
        </p:spPr>
        <p:txBody>
          <a:bodyPr wrap="square" rtlCol="0">
            <a:spAutoFit/>
          </a:bodyPr>
          <a:lstStyle/>
          <a:p>
            <a:r>
              <a:rPr lang="ja-JP" altLang="en-US" sz="1200" dirty="0">
                <a:latin typeface="HG明朝E" panose="02020909000000000000" pitchFamily="17" charset="-128"/>
                <a:ea typeface="HG明朝E" panose="02020909000000000000" pitchFamily="17" charset="-128"/>
              </a:rPr>
              <a:t>平行棒、バランスマット、リハビリボールなどのリハビリ設備も</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複数ご用意しております。</a:t>
            </a:r>
          </a:p>
        </p:txBody>
      </p:sp>
      <p:sp>
        <p:nvSpPr>
          <p:cNvPr id="31" name="テキスト ボックス 30"/>
          <p:cNvSpPr txBox="1"/>
          <p:nvPr/>
        </p:nvSpPr>
        <p:spPr>
          <a:xfrm>
            <a:off x="7476236" y="5231814"/>
            <a:ext cx="2502791" cy="646331"/>
          </a:xfrm>
          <a:prstGeom prst="rect">
            <a:avLst/>
          </a:prstGeom>
          <a:noFill/>
        </p:spPr>
        <p:txBody>
          <a:bodyPr wrap="square" rtlCol="0">
            <a:spAutoFit/>
          </a:bodyPr>
          <a:lstStyle/>
          <a:p>
            <a:pPr algn="ctr"/>
            <a:r>
              <a:rPr lang="ja-JP" altLang="en-US" sz="1800" dirty="0">
                <a:solidFill>
                  <a:srgbClr val="C00000"/>
                </a:solidFill>
                <a:latin typeface="HG明朝E" panose="02020909000000000000" pitchFamily="17" charset="-128"/>
                <a:ea typeface="HG明朝E" panose="02020909000000000000" pitchFamily="17" charset="-128"/>
              </a:rPr>
              <a:t>ご利用者様からも</a:t>
            </a:r>
            <a:endParaRPr lang="en-US" altLang="ja-JP" sz="1800" dirty="0">
              <a:solidFill>
                <a:srgbClr val="C00000"/>
              </a:solidFill>
              <a:latin typeface="HG明朝E" panose="02020909000000000000" pitchFamily="17" charset="-128"/>
              <a:ea typeface="HG明朝E" panose="02020909000000000000" pitchFamily="17" charset="-128"/>
            </a:endParaRPr>
          </a:p>
          <a:p>
            <a:pPr algn="ctr"/>
            <a:r>
              <a:rPr lang="ja-JP" altLang="en-US" sz="1800" dirty="0">
                <a:solidFill>
                  <a:srgbClr val="C00000"/>
                </a:solidFill>
                <a:latin typeface="HG明朝E" panose="02020909000000000000" pitchFamily="17" charset="-128"/>
                <a:ea typeface="HG明朝E" panose="02020909000000000000" pitchFamily="17" charset="-128"/>
              </a:rPr>
              <a:t>大好評です</a:t>
            </a:r>
          </a:p>
        </p:txBody>
      </p:sp>
      <p:sp>
        <p:nvSpPr>
          <p:cNvPr id="35" name="テキスト ボックス 34"/>
          <p:cNvSpPr txBox="1"/>
          <p:nvPr/>
        </p:nvSpPr>
        <p:spPr>
          <a:xfrm>
            <a:off x="4500851" y="6719804"/>
            <a:ext cx="2516403" cy="646331"/>
          </a:xfrm>
          <a:prstGeom prst="rect">
            <a:avLst/>
          </a:prstGeom>
          <a:noFill/>
        </p:spPr>
        <p:txBody>
          <a:bodyPr wrap="square" rtlCol="0">
            <a:spAutoFit/>
          </a:bodyPr>
          <a:lstStyle/>
          <a:p>
            <a:pPr algn="ctr"/>
            <a:r>
              <a:rPr lang="ja-JP" altLang="en-US" sz="1800" dirty="0">
                <a:solidFill>
                  <a:srgbClr val="C00000"/>
                </a:solidFill>
                <a:latin typeface="HG明朝E" panose="02020909000000000000" pitchFamily="17" charset="-128"/>
                <a:ea typeface="HG明朝E" panose="02020909000000000000" pitchFamily="17" charset="-128"/>
              </a:rPr>
              <a:t>あん摩マッサージ師による施術が人気です</a:t>
            </a:r>
            <a:endParaRPr lang="en-US" altLang="ja-JP" sz="1800" dirty="0">
              <a:solidFill>
                <a:srgbClr val="C00000"/>
              </a:solidFill>
              <a:latin typeface="HG明朝E" panose="02020909000000000000" pitchFamily="17" charset="-128"/>
              <a:ea typeface="HG明朝E" panose="02020909000000000000" pitchFamily="17" charset="-128"/>
            </a:endParaRPr>
          </a:p>
        </p:txBody>
      </p:sp>
      <p:sp>
        <p:nvSpPr>
          <p:cNvPr id="1027" name="テキスト ボックス 1026"/>
          <p:cNvSpPr txBox="1"/>
          <p:nvPr/>
        </p:nvSpPr>
        <p:spPr>
          <a:xfrm>
            <a:off x="7589304" y="4228685"/>
            <a:ext cx="2517623" cy="830997"/>
          </a:xfrm>
          <a:prstGeom prst="rect">
            <a:avLst/>
          </a:prstGeom>
          <a:noFill/>
        </p:spPr>
        <p:txBody>
          <a:bodyPr wrap="square" rtlCol="0">
            <a:spAutoFit/>
          </a:bodyPr>
          <a:lstStyle/>
          <a:p>
            <a:r>
              <a:rPr lang="ja-JP" altLang="en-US" sz="1200" dirty="0">
                <a:latin typeface="HG明朝E" panose="02020909000000000000" pitchFamily="17" charset="-128"/>
                <a:ea typeface="HG明朝E" panose="02020909000000000000" pitchFamily="17" charset="-128"/>
              </a:rPr>
              <a:t>七福のデイサービスに通うようになってから、歩ける力が付いたと感じている方も数多くいらっしゃいます。</a:t>
            </a:r>
          </a:p>
        </p:txBody>
      </p:sp>
      <p:sp>
        <p:nvSpPr>
          <p:cNvPr id="33" name="角丸四角形 32"/>
          <p:cNvSpPr/>
          <p:nvPr/>
        </p:nvSpPr>
        <p:spPr>
          <a:xfrm>
            <a:off x="10703881" y="3034835"/>
            <a:ext cx="3911600" cy="6934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kumimoji="1" lang="ja-JP" altLang="en-US" sz="1400" dirty="0">
                <a:solidFill>
                  <a:srgbClr val="FF0000"/>
                </a:solidFill>
                <a:latin typeface="HG明朝E" panose="02020909000000000000" pitchFamily="17" charset="-128"/>
                <a:ea typeface="HG明朝E" panose="02020909000000000000" pitchFamily="17" charset="-128"/>
              </a:rPr>
              <a:t>入浴＆リラクゼーション＆脳トレ</a:t>
            </a:r>
            <a:r>
              <a:rPr kumimoji="1" lang="ja-JP" altLang="en-US" sz="1400" dirty="0">
                <a:solidFill>
                  <a:srgbClr val="C00000"/>
                </a:solidFill>
                <a:latin typeface="HG明朝E" panose="02020909000000000000" pitchFamily="17" charset="-128"/>
                <a:ea typeface="HG明朝E" panose="02020909000000000000" pitchFamily="17" charset="-128"/>
              </a:rPr>
              <a:t>　　</a:t>
            </a:r>
          </a:p>
        </p:txBody>
      </p:sp>
      <p:sp>
        <p:nvSpPr>
          <p:cNvPr id="34" name="角丸四角形 33"/>
          <p:cNvSpPr/>
          <p:nvPr/>
        </p:nvSpPr>
        <p:spPr>
          <a:xfrm>
            <a:off x="10679275" y="5146924"/>
            <a:ext cx="3911600" cy="40805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kumimoji="1" lang="ja-JP" altLang="en-US" sz="1400" dirty="0">
                <a:solidFill>
                  <a:srgbClr val="FF0000"/>
                </a:solidFill>
                <a:latin typeface="HG明朝E" panose="02020909000000000000" pitchFamily="17" charset="-128"/>
                <a:ea typeface="HG明朝E" panose="02020909000000000000" pitchFamily="17" charset="-128"/>
              </a:rPr>
              <a:t>ドリンク＆おやつタイム</a:t>
            </a:r>
          </a:p>
        </p:txBody>
      </p:sp>
      <p:sp>
        <p:nvSpPr>
          <p:cNvPr id="36" name="角丸四角形 35"/>
          <p:cNvSpPr/>
          <p:nvPr/>
        </p:nvSpPr>
        <p:spPr>
          <a:xfrm>
            <a:off x="10679275" y="4380339"/>
            <a:ext cx="3911600" cy="6934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ja-JP" altLang="en-US" sz="1400" dirty="0">
                <a:solidFill>
                  <a:srgbClr val="FF0000"/>
                </a:solidFill>
                <a:latin typeface="HG明朝E" panose="02020909000000000000" pitchFamily="17" charset="-128"/>
                <a:ea typeface="HG明朝E" panose="02020909000000000000" pitchFamily="17" charset="-128"/>
              </a:rPr>
              <a:t>「行事」＆「個別リハビリ」＆作業療法</a:t>
            </a:r>
            <a:endParaRPr lang="en-US" altLang="ja-JP" sz="1400" dirty="0">
              <a:solidFill>
                <a:srgbClr val="FF0000"/>
              </a:solidFill>
              <a:latin typeface="HG明朝E" panose="02020909000000000000" pitchFamily="17" charset="-128"/>
              <a:ea typeface="HG明朝E" panose="02020909000000000000" pitchFamily="17" charset="-128"/>
            </a:endParaRPr>
          </a:p>
          <a:p>
            <a:r>
              <a:rPr lang="ja-JP" altLang="en-US" sz="1400" dirty="0">
                <a:solidFill>
                  <a:srgbClr val="FF0000"/>
                </a:solidFill>
                <a:latin typeface="HG明朝E" panose="02020909000000000000" pitchFamily="17" charset="-128"/>
                <a:ea typeface="HG明朝E" panose="02020909000000000000" pitchFamily="17" charset="-128"/>
              </a:rPr>
              <a:t>＆マシントレーニング</a:t>
            </a:r>
            <a:endParaRPr kumimoji="1" lang="ja-JP" altLang="en-US" sz="1400" dirty="0">
              <a:solidFill>
                <a:srgbClr val="FF0000"/>
              </a:solidFill>
              <a:latin typeface="HG明朝E" panose="02020909000000000000" pitchFamily="17" charset="-128"/>
              <a:ea typeface="HG明朝E" panose="02020909000000000000" pitchFamily="17" charset="-128"/>
            </a:endParaRPr>
          </a:p>
        </p:txBody>
      </p:sp>
      <p:sp>
        <p:nvSpPr>
          <p:cNvPr id="37" name="テキスト ボックス 36"/>
          <p:cNvSpPr txBox="1"/>
          <p:nvPr/>
        </p:nvSpPr>
        <p:spPr>
          <a:xfrm>
            <a:off x="10075715" y="4587116"/>
            <a:ext cx="624504" cy="307777"/>
          </a:xfrm>
          <a:prstGeom prst="rect">
            <a:avLst/>
          </a:prstGeom>
          <a:noFill/>
        </p:spPr>
        <p:txBody>
          <a:bodyPr wrap="square" rtlCol="0">
            <a:spAutoFit/>
          </a:bodyPr>
          <a:lstStyle/>
          <a:p>
            <a:r>
              <a:rPr lang="en-US" altLang="ja-JP" sz="1400" dirty="0">
                <a:solidFill>
                  <a:srgbClr val="C00000"/>
                </a:solidFill>
              </a:rPr>
              <a:t>13</a:t>
            </a:r>
            <a:r>
              <a:rPr kumimoji="1" lang="en-US" altLang="ja-JP" sz="1400" dirty="0">
                <a:solidFill>
                  <a:srgbClr val="C00000"/>
                </a:solidFill>
              </a:rPr>
              <a:t>:00</a:t>
            </a:r>
            <a:endParaRPr kumimoji="1" lang="ja-JP" altLang="en-US" sz="1400" dirty="0">
              <a:solidFill>
                <a:srgbClr val="C00000"/>
              </a:solidFill>
            </a:endParaRPr>
          </a:p>
        </p:txBody>
      </p:sp>
      <p:sp>
        <p:nvSpPr>
          <p:cNvPr id="38" name="角丸四角形 37"/>
          <p:cNvSpPr/>
          <p:nvPr/>
        </p:nvSpPr>
        <p:spPr>
          <a:xfrm>
            <a:off x="10679275" y="5651805"/>
            <a:ext cx="3911600" cy="69095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kumimoji="1" lang="ja-JP" altLang="en-US" sz="1400" dirty="0">
                <a:solidFill>
                  <a:srgbClr val="FF0000"/>
                </a:solidFill>
                <a:latin typeface="HG明朝E" panose="02020909000000000000" pitchFamily="17" charset="-128"/>
                <a:ea typeface="HG明朝E" panose="02020909000000000000" pitchFamily="17" charset="-128"/>
              </a:rPr>
              <a:t>ご自宅まで</a:t>
            </a:r>
            <a:r>
              <a:rPr lang="ja-JP" altLang="en-US" sz="1400" dirty="0">
                <a:solidFill>
                  <a:srgbClr val="FF0000"/>
                </a:solidFill>
                <a:latin typeface="HG明朝E" panose="02020909000000000000" pitchFamily="17" charset="-128"/>
                <a:ea typeface="HG明朝E" panose="02020909000000000000" pitchFamily="17" charset="-128"/>
              </a:rPr>
              <a:t>お送りさせていただきます　　　　　　　　　　　　　　　本日もご利用ありがとうございました</a:t>
            </a:r>
            <a:endParaRPr kumimoji="1" lang="ja-JP" altLang="en-US" sz="1400" dirty="0">
              <a:solidFill>
                <a:srgbClr val="FF0000"/>
              </a:solidFill>
              <a:latin typeface="HG明朝E" panose="02020909000000000000" pitchFamily="17" charset="-128"/>
              <a:ea typeface="HG明朝E" panose="02020909000000000000" pitchFamily="17" charset="-128"/>
            </a:endParaRPr>
          </a:p>
        </p:txBody>
      </p:sp>
      <p:sp>
        <p:nvSpPr>
          <p:cNvPr id="39" name="テキスト ボックス 38"/>
          <p:cNvSpPr txBox="1"/>
          <p:nvPr/>
        </p:nvSpPr>
        <p:spPr>
          <a:xfrm>
            <a:off x="10087039" y="5197063"/>
            <a:ext cx="624504" cy="307777"/>
          </a:xfrm>
          <a:prstGeom prst="rect">
            <a:avLst/>
          </a:prstGeom>
          <a:noFill/>
        </p:spPr>
        <p:txBody>
          <a:bodyPr wrap="square" rtlCol="0">
            <a:spAutoFit/>
          </a:bodyPr>
          <a:lstStyle/>
          <a:p>
            <a:r>
              <a:rPr lang="en-US" altLang="ja-JP" sz="1400">
                <a:solidFill>
                  <a:srgbClr val="C00000"/>
                </a:solidFill>
              </a:rPr>
              <a:t>15</a:t>
            </a:r>
            <a:r>
              <a:rPr kumimoji="1" lang="en-US" altLang="ja-JP" sz="1400">
                <a:solidFill>
                  <a:srgbClr val="C00000"/>
                </a:solidFill>
              </a:rPr>
              <a:t>:30</a:t>
            </a:r>
            <a:endParaRPr kumimoji="1" lang="ja-JP" altLang="en-US" sz="1400" dirty="0">
              <a:solidFill>
                <a:srgbClr val="C00000"/>
              </a:solidFill>
            </a:endParaRPr>
          </a:p>
        </p:txBody>
      </p:sp>
      <p:pic>
        <p:nvPicPr>
          <p:cNvPr id="14" name="図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403100" y="8841444"/>
            <a:ext cx="2694677" cy="1736171"/>
          </a:xfrm>
          <a:prstGeom prst="rect">
            <a:avLst/>
          </a:prstGeom>
          <a:effectLst>
            <a:softEdge rad="63500"/>
          </a:effectLst>
        </p:spPr>
      </p:pic>
      <p:sp>
        <p:nvSpPr>
          <p:cNvPr id="40" name="角丸四角形 39"/>
          <p:cNvSpPr/>
          <p:nvPr/>
        </p:nvSpPr>
        <p:spPr>
          <a:xfrm>
            <a:off x="7476236" y="8833905"/>
            <a:ext cx="2561987" cy="1491736"/>
          </a:xfrm>
          <a:prstGeom prst="roundRect">
            <a:avLst/>
          </a:prstGeom>
          <a:blipFill>
            <a:blip r:embed="rId7"/>
            <a:tile tx="0" ty="0" sx="100000" sy="100000" flip="none" algn="tl"/>
          </a:blip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r>
              <a:rPr lang="ja-JP" altLang="en-US" sz="1600" dirty="0">
                <a:solidFill>
                  <a:srgbClr val="FF0000"/>
                </a:solidFill>
                <a:latin typeface="HG明朝E" panose="02020909000000000000" pitchFamily="17" charset="-128"/>
                <a:ea typeface="HG明朝E" panose="02020909000000000000" pitchFamily="17" charset="-128"/>
              </a:rPr>
              <a:t>デイサービスセンター七福のお問い合わせは</a:t>
            </a:r>
            <a:endParaRPr lang="en-US" altLang="ja-JP" sz="1600" dirty="0">
              <a:solidFill>
                <a:srgbClr val="FF0000"/>
              </a:solidFill>
              <a:latin typeface="HG明朝E" panose="02020909000000000000" pitchFamily="17" charset="-128"/>
              <a:ea typeface="HG明朝E" panose="02020909000000000000" pitchFamily="17" charset="-128"/>
            </a:endParaRPr>
          </a:p>
          <a:p>
            <a:endParaRPr lang="en-US" altLang="ja-JP" sz="500" dirty="0">
              <a:latin typeface="HG明朝E" panose="02020909000000000000" pitchFamily="17" charset="-128"/>
              <a:ea typeface="HG明朝E" panose="02020909000000000000" pitchFamily="17" charset="-128"/>
            </a:endParaRPr>
          </a:p>
          <a:p>
            <a:pPr algn="ctr"/>
            <a:r>
              <a:rPr lang="en-US" altLang="ja-JP" sz="2000" dirty="0">
                <a:latin typeface="HG明朝E" panose="02020909000000000000" pitchFamily="17" charset="-128"/>
                <a:ea typeface="HG明朝E" panose="02020909000000000000" pitchFamily="17" charset="-128"/>
              </a:rPr>
              <a:t>052-903-0729</a:t>
            </a:r>
          </a:p>
          <a:p>
            <a:pPr algn="ctr"/>
            <a:r>
              <a:rPr lang="ja-JP" altLang="en-US" sz="1400" dirty="0">
                <a:latin typeface="HG明朝E" panose="02020909000000000000" pitchFamily="17" charset="-128"/>
                <a:ea typeface="HG明朝E" panose="02020909000000000000" pitchFamily="17" charset="-128"/>
              </a:rPr>
              <a:t>担当　</a:t>
            </a:r>
            <a:r>
              <a:rPr lang="ja-JP" altLang="en-US" sz="1600" dirty="0">
                <a:latin typeface="HG明朝E" panose="02020909000000000000" pitchFamily="17" charset="-128"/>
                <a:ea typeface="HG明朝E" panose="02020909000000000000" pitchFamily="17" charset="-128"/>
              </a:rPr>
              <a:t>溝口、北村</a:t>
            </a:r>
            <a:endParaRPr lang="en-US" altLang="ja-JP" sz="1600" dirty="0">
              <a:latin typeface="HG明朝E" panose="02020909000000000000" pitchFamily="17" charset="-128"/>
              <a:ea typeface="HG明朝E" panose="02020909000000000000" pitchFamily="17" charset="-128"/>
            </a:endParaRPr>
          </a:p>
        </p:txBody>
      </p:sp>
      <p:pic>
        <p:nvPicPr>
          <p:cNvPr id="43" name="図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V="1">
            <a:off x="-3863724" y="5494684"/>
            <a:ext cx="2509179" cy="3801423"/>
          </a:xfrm>
          <a:prstGeom prst="rect">
            <a:avLst/>
          </a:prstGeom>
          <a:ln>
            <a:noFill/>
          </a:ln>
          <a:effectLst>
            <a:softEdge rad="112500"/>
          </a:effectLst>
        </p:spPr>
      </p:pic>
      <p:sp>
        <p:nvSpPr>
          <p:cNvPr id="44" name="テキスト ボックス 43"/>
          <p:cNvSpPr txBox="1"/>
          <p:nvPr/>
        </p:nvSpPr>
        <p:spPr>
          <a:xfrm>
            <a:off x="328836" y="4810396"/>
            <a:ext cx="4043916" cy="1200329"/>
          </a:xfrm>
          <a:prstGeom prst="rect">
            <a:avLst/>
          </a:prstGeom>
          <a:noFill/>
        </p:spPr>
        <p:txBody>
          <a:bodyPr wrap="square" rtlCol="0">
            <a:spAutoFit/>
          </a:bodyPr>
          <a:lstStyle/>
          <a:p>
            <a:r>
              <a:rPr lang="ja-JP" altLang="en-US" sz="1200" dirty="0">
                <a:latin typeface="HG明朝E" panose="02020909000000000000" pitchFamily="17" charset="-128"/>
                <a:ea typeface="HG明朝E" panose="02020909000000000000" pitchFamily="17" charset="-128"/>
              </a:rPr>
              <a:t>レッドコードのリハビリメリットを活かしたアクティビティを行っています。　　</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レッドコードとは</a:t>
            </a:r>
            <a:r>
              <a:rPr lang="en-US" altLang="ja-JP" sz="1200" dirty="0">
                <a:latin typeface="HG明朝E" panose="02020909000000000000" pitchFamily="17" charset="-128"/>
                <a:ea typeface="HG明朝E" panose="02020909000000000000" pitchFamily="17" charset="-128"/>
              </a:rPr>
              <a:t>…</a:t>
            </a:r>
            <a:r>
              <a:rPr lang="ja-JP" altLang="en-US" sz="1200" dirty="0">
                <a:latin typeface="HG明朝E" panose="02020909000000000000" pitchFamily="17" charset="-128"/>
                <a:ea typeface="HG明朝E" panose="02020909000000000000" pitchFamily="17" charset="-128"/>
              </a:rPr>
              <a:t>ノルウェーで生まれたリハビリ器具及びトレーニング方法で、自重を使い、安全に体幹を鍛える事ができます。</a:t>
            </a:r>
            <a:endParaRPr lang="en-US" altLang="ja-JP" sz="1200" dirty="0">
              <a:latin typeface="HG明朝E" panose="02020909000000000000" pitchFamily="17" charset="-128"/>
              <a:ea typeface="HG明朝E" panose="02020909000000000000" pitchFamily="17" charset="-128"/>
            </a:endParaRPr>
          </a:p>
          <a:p>
            <a:endParaRPr lang="ja-JP" altLang="en-US" sz="1200" dirty="0">
              <a:latin typeface="HG明朝E" panose="02020909000000000000" pitchFamily="17" charset="-128"/>
              <a:ea typeface="HG明朝E" panose="02020909000000000000" pitchFamily="17" charset="-128"/>
            </a:endParaRPr>
          </a:p>
        </p:txBody>
      </p:sp>
      <p:sp>
        <p:nvSpPr>
          <p:cNvPr id="45" name="角丸四角形 44"/>
          <p:cNvSpPr/>
          <p:nvPr/>
        </p:nvSpPr>
        <p:spPr>
          <a:xfrm>
            <a:off x="10067636" y="6620036"/>
            <a:ext cx="4860938" cy="3705604"/>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endParaRPr kumimoji="1" lang="en-US" altLang="ja-JP" sz="1200" dirty="0">
              <a:solidFill>
                <a:schemeClr val="tx1"/>
              </a:solidFill>
              <a:latin typeface="HG明朝E" panose="02020909000000000000" pitchFamily="17" charset="-128"/>
              <a:ea typeface="HG明朝E" panose="02020909000000000000" pitchFamily="17" charset="-128"/>
            </a:endParaRPr>
          </a:p>
          <a:p>
            <a:endParaRPr lang="en-US" altLang="ja-JP" sz="1200" dirty="0">
              <a:solidFill>
                <a:schemeClr val="tx1"/>
              </a:solidFill>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　    営業日：月曜日～日曜日（祝日・年末年始</a:t>
            </a:r>
            <a:r>
              <a:rPr lang="en-US" altLang="ja-JP" sz="1200" dirty="0">
                <a:latin typeface="HG明朝E" panose="02020909000000000000" pitchFamily="17" charset="-128"/>
                <a:ea typeface="HG明朝E" panose="02020909000000000000" pitchFamily="17" charset="-128"/>
              </a:rPr>
              <a:t>365</a:t>
            </a:r>
            <a:r>
              <a:rPr lang="ja-JP" altLang="en-US" sz="1200" dirty="0">
                <a:latin typeface="HG明朝E" panose="02020909000000000000" pitchFamily="17" charset="-128"/>
                <a:ea typeface="HG明朝E" panose="02020909000000000000" pitchFamily="17" charset="-128"/>
              </a:rPr>
              <a:t>日営業）</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　　　定員</a:t>
            </a:r>
            <a:r>
              <a:rPr lang="en-US" altLang="ja-JP" sz="1200" dirty="0">
                <a:latin typeface="HG明朝E" panose="02020909000000000000" pitchFamily="17" charset="-128"/>
                <a:ea typeface="HG明朝E" panose="02020909000000000000" pitchFamily="17" charset="-128"/>
              </a:rPr>
              <a:t>27</a:t>
            </a:r>
            <a:r>
              <a:rPr lang="ja-JP" altLang="en-US" sz="1200" dirty="0">
                <a:latin typeface="HG明朝E" panose="02020909000000000000" pitchFamily="17" charset="-128"/>
                <a:ea typeface="HG明朝E" panose="02020909000000000000" pitchFamily="17" charset="-128"/>
              </a:rPr>
              <a:t>名（</a:t>
            </a:r>
            <a:r>
              <a:rPr lang="en-US" altLang="ja-JP" sz="1200" dirty="0">
                <a:latin typeface="HG明朝E" panose="02020909000000000000" pitchFamily="17" charset="-128"/>
                <a:ea typeface="HG明朝E" panose="02020909000000000000" pitchFamily="17" charset="-128"/>
              </a:rPr>
              <a:t>1</a:t>
            </a:r>
            <a:r>
              <a:rPr lang="ja-JP" altLang="en-US" sz="1200" dirty="0">
                <a:latin typeface="HG明朝E" panose="02020909000000000000" pitchFamily="17" charset="-128"/>
                <a:ea typeface="HG明朝E" panose="02020909000000000000" pitchFamily="17" charset="-128"/>
              </a:rPr>
              <a:t>月</a:t>
            </a:r>
            <a:r>
              <a:rPr lang="en-US" altLang="ja-JP" sz="1200" dirty="0">
                <a:latin typeface="HG明朝E" panose="02020909000000000000" pitchFamily="17" charset="-128"/>
                <a:ea typeface="HG明朝E" panose="02020909000000000000" pitchFamily="17" charset="-128"/>
              </a:rPr>
              <a:t>1</a:t>
            </a:r>
            <a:r>
              <a:rPr lang="ja-JP" altLang="en-US" sz="1200" dirty="0">
                <a:latin typeface="HG明朝E" panose="02020909000000000000" pitchFamily="17" charset="-128"/>
                <a:ea typeface="HG明朝E" panose="02020909000000000000" pitchFamily="17" charset="-128"/>
              </a:rPr>
              <a:t>日～</a:t>
            </a:r>
            <a:r>
              <a:rPr lang="en-US" altLang="ja-JP" sz="1200" dirty="0">
                <a:latin typeface="HG明朝E" panose="02020909000000000000" pitchFamily="17" charset="-128"/>
                <a:ea typeface="HG明朝E" panose="02020909000000000000" pitchFamily="17" charset="-128"/>
              </a:rPr>
              <a:t>3</a:t>
            </a:r>
            <a:r>
              <a:rPr lang="ja-JP" altLang="en-US" sz="1200" dirty="0">
                <a:latin typeface="HG明朝E" panose="02020909000000000000" pitchFamily="17" charset="-128"/>
                <a:ea typeface="HG明朝E" panose="02020909000000000000" pitchFamily="17" charset="-128"/>
              </a:rPr>
              <a:t>日は、定員</a:t>
            </a:r>
            <a:r>
              <a:rPr lang="en-US" altLang="ja-JP" sz="1200" dirty="0">
                <a:latin typeface="HG明朝E" panose="02020909000000000000" pitchFamily="17" charset="-128"/>
                <a:ea typeface="HG明朝E" panose="02020909000000000000" pitchFamily="17" charset="-128"/>
              </a:rPr>
              <a:t>20</a:t>
            </a:r>
            <a:r>
              <a:rPr lang="ja-JP" altLang="en-US" sz="1200" dirty="0">
                <a:latin typeface="HG明朝E" panose="02020909000000000000" pitchFamily="17" charset="-128"/>
                <a:ea typeface="HG明朝E" panose="02020909000000000000" pitchFamily="17" charset="-128"/>
              </a:rPr>
              <a:t>名）</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　    サービス提供時間：　</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     ①</a:t>
            </a:r>
            <a:r>
              <a:rPr lang="en-US" altLang="ja-JP" sz="1200" dirty="0">
                <a:latin typeface="HG明朝E" panose="02020909000000000000" pitchFamily="17" charset="-128"/>
                <a:ea typeface="HG明朝E" panose="02020909000000000000" pitchFamily="17" charset="-128"/>
              </a:rPr>
              <a:t> 9:30</a:t>
            </a:r>
            <a:r>
              <a:rPr lang="ja-JP" altLang="en-US" sz="1200" dirty="0">
                <a:latin typeface="HG明朝E" panose="02020909000000000000" pitchFamily="17" charset="-128"/>
                <a:ea typeface="HG明朝E" panose="02020909000000000000" pitchFamily="17" charset="-128"/>
              </a:rPr>
              <a:t>～</a:t>
            </a:r>
            <a:r>
              <a:rPr lang="en-US" altLang="ja-JP" sz="1200" dirty="0">
                <a:latin typeface="HG明朝E" panose="02020909000000000000" pitchFamily="17" charset="-128"/>
                <a:ea typeface="HG明朝E" panose="02020909000000000000" pitchFamily="17" charset="-128"/>
              </a:rPr>
              <a:t>16:40 </a:t>
            </a:r>
            <a:r>
              <a:rPr lang="ja-JP" altLang="en-US" sz="1200" dirty="0">
                <a:latin typeface="HG明朝E" panose="02020909000000000000" pitchFamily="17" charset="-128"/>
                <a:ea typeface="HG明朝E" panose="02020909000000000000" pitchFamily="17" charset="-128"/>
              </a:rPr>
              <a:t>②</a:t>
            </a:r>
            <a:r>
              <a:rPr lang="en-US" altLang="ja-JP" sz="1200" dirty="0">
                <a:latin typeface="HG明朝E" panose="02020909000000000000" pitchFamily="17" charset="-128"/>
                <a:ea typeface="HG明朝E" panose="02020909000000000000" pitchFamily="17" charset="-128"/>
              </a:rPr>
              <a:t>9:30</a:t>
            </a:r>
            <a:r>
              <a:rPr lang="ja-JP" altLang="en-US" sz="1200" dirty="0">
                <a:latin typeface="HG明朝E" panose="02020909000000000000" pitchFamily="17" charset="-128"/>
                <a:ea typeface="HG明朝E" panose="02020909000000000000" pitchFamily="17" charset="-128"/>
              </a:rPr>
              <a:t>～</a:t>
            </a:r>
            <a:r>
              <a:rPr lang="en-US" altLang="ja-JP" sz="1200" dirty="0">
                <a:latin typeface="HG明朝E" panose="02020909000000000000" pitchFamily="17" charset="-128"/>
                <a:ea typeface="HG明朝E" panose="02020909000000000000" pitchFamily="17" charset="-128"/>
              </a:rPr>
              <a:t>15:40</a:t>
            </a:r>
          </a:p>
          <a:p>
            <a:r>
              <a:rPr lang="ja-JP" altLang="en-US" sz="1200" dirty="0">
                <a:latin typeface="HG明朝E" panose="02020909000000000000" pitchFamily="17" charset="-128"/>
                <a:ea typeface="HG明朝E" panose="02020909000000000000" pitchFamily="17" charset="-128"/>
              </a:rPr>
              <a:t>     </a:t>
            </a:r>
            <a:r>
              <a:rPr lang="en-US" altLang="ja-JP" sz="1200" dirty="0">
                <a:latin typeface="HG明朝E" panose="02020909000000000000" pitchFamily="17" charset="-128"/>
                <a:ea typeface="HG明朝E" panose="02020909000000000000" pitchFamily="17" charset="-128"/>
              </a:rPr>
              <a:t>※</a:t>
            </a:r>
            <a:r>
              <a:rPr lang="ja-JP" altLang="en-US" sz="1200" dirty="0">
                <a:latin typeface="HG明朝E" panose="02020909000000000000" pitchFamily="17" charset="-128"/>
                <a:ea typeface="HG明朝E" panose="02020909000000000000" pitchFamily="17" charset="-128"/>
              </a:rPr>
              <a:t>①②からお選びいただけます。</a:t>
            </a:r>
            <a:endParaRPr lang="en-US" altLang="ja-JP" sz="1200" dirty="0">
              <a:latin typeface="HG明朝E" panose="02020909000000000000" pitchFamily="17" charset="-128"/>
              <a:ea typeface="HG明朝E" panose="02020909000000000000" pitchFamily="17" charset="-128"/>
            </a:endParaRPr>
          </a:p>
          <a:p>
            <a:r>
              <a:rPr lang="ja-JP" altLang="en-US" sz="1200" dirty="0">
                <a:latin typeface="HG明朝E" panose="02020909000000000000" pitchFamily="17" charset="-128"/>
                <a:ea typeface="HG明朝E" panose="02020909000000000000" pitchFamily="17" charset="-128"/>
              </a:rPr>
              <a:t>　　</a:t>
            </a:r>
            <a:r>
              <a:rPr lang="ja-JP" altLang="en-US" sz="1400" dirty="0">
                <a:solidFill>
                  <a:srgbClr val="FF0000"/>
                </a:solidFill>
                <a:latin typeface="HG明朝E" panose="02020909000000000000" pitchFamily="17" charset="-128"/>
                <a:ea typeface="HG明朝E" panose="02020909000000000000" pitchFamily="17" charset="-128"/>
              </a:rPr>
              <a:t>★無料お試し利用（食事付）好評受付中です！</a:t>
            </a:r>
            <a:endParaRPr lang="en-US" altLang="ja-JP" sz="1400" dirty="0">
              <a:solidFill>
                <a:srgbClr val="FF0000"/>
              </a:solidFill>
              <a:latin typeface="HG明朝E" panose="02020909000000000000" pitchFamily="17" charset="-128"/>
              <a:ea typeface="HG明朝E" panose="02020909000000000000" pitchFamily="17" charset="-128"/>
            </a:endParaRPr>
          </a:p>
          <a:p>
            <a:r>
              <a:rPr lang="ja-JP" altLang="en-US" sz="1200" dirty="0">
                <a:solidFill>
                  <a:schemeClr val="tx1"/>
                </a:solidFill>
                <a:latin typeface="HG明朝E" panose="02020909000000000000" pitchFamily="17" charset="-128"/>
                <a:ea typeface="HG明朝E" panose="02020909000000000000" pitchFamily="17" charset="-128"/>
              </a:rPr>
              <a:t>　　 要支援　１　約１，７８６円／月額（加算別）</a:t>
            </a:r>
            <a:endParaRPr lang="en-US" altLang="ja-JP" sz="1200" dirty="0">
              <a:solidFill>
                <a:schemeClr val="tx1"/>
              </a:solidFill>
              <a:latin typeface="HG明朝E" panose="02020909000000000000" pitchFamily="17" charset="-128"/>
              <a:ea typeface="HG明朝E" panose="02020909000000000000" pitchFamily="17" charset="-128"/>
            </a:endParaRPr>
          </a:p>
          <a:p>
            <a:r>
              <a:rPr kumimoji="1" lang="ja-JP" altLang="en-US" sz="1200" dirty="0">
                <a:solidFill>
                  <a:schemeClr val="tx1"/>
                </a:solidFill>
                <a:latin typeface="HG明朝E" panose="02020909000000000000" pitchFamily="17" charset="-128"/>
                <a:ea typeface="HG明朝E" panose="02020909000000000000" pitchFamily="17" charset="-128"/>
              </a:rPr>
              <a:t>　　</a:t>
            </a:r>
            <a:r>
              <a:rPr lang="ja-JP" altLang="en-US" sz="1200" dirty="0">
                <a:solidFill>
                  <a:schemeClr val="tx1"/>
                </a:solidFill>
                <a:latin typeface="HG明朝E" panose="02020909000000000000" pitchFamily="17" charset="-128"/>
                <a:ea typeface="HG明朝E" panose="02020909000000000000" pitchFamily="17" charset="-128"/>
              </a:rPr>
              <a:t> </a:t>
            </a:r>
            <a:r>
              <a:rPr kumimoji="1" lang="ja-JP" altLang="en-US" sz="1200" dirty="0">
                <a:solidFill>
                  <a:schemeClr val="tx1"/>
                </a:solidFill>
                <a:latin typeface="HG明朝E" panose="02020909000000000000" pitchFamily="17" charset="-128"/>
                <a:ea typeface="HG明朝E" panose="02020909000000000000" pitchFamily="17" charset="-128"/>
              </a:rPr>
              <a:t>要支援　２　約</a:t>
            </a:r>
            <a:r>
              <a:rPr lang="ja-JP" altLang="en-US" sz="1200" dirty="0">
                <a:solidFill>
                  <a:schemeClr val="tx1"/>
                </a:solidFill>
                <a:latin typeface="HG明朝E" panose="02020909000000000000" pitchFamily="17" charset="-128"/>
                <a:ea typeface="HG明朝E" panose="02020909000000000000" pitchFamily="17" charset="-128"/>
              </a:rPr>
              <a:t>３，６６２</a:t>
            </a:r>
            <a:r>
              <a:rPr kumimoji="1" lang="ja-JP" altLang="en-US" sz="1200" dirty="0">
                <a:solidFill>
                  <a:schemeClr val="tx1"/>
                </a:solidFill>
                <a:latin typeface="HG明朝E" panose="02020909000000000000" pitchFamily="17" charset="-128"/>
                <a:ea typeface="HG明朝E" panose="02020909000000000000" pitchFamily="17" charset="-128"/>
              </a:rPr>
              <a:t>円／月額（加算別）</a:t>
            </a:r>
            <a:endParaRPr kumimoji="1" lang="en-US" altLang="ja-JP" sz="1200" dirty="0">
              <a:solidFill>
                <a:schemeClr val="tx1"/>
              </a:solidFill>
              <a:latin typeface="HG明朝E" panose="02020909000000000000" pitchFamily="17" charset="-128"/>
              <a:ea typeface="HG明朝E" panose="02020909000000000000" pitchFamily="17" charset="-128"/>
            </a:endParaRPr>
          </a:p>
          <a:p>
            <a:r>
              <a:rPr kumimoji="1" lang="ja-JP" altLang="en-US" sz="1200" dirty="0">
                <a:solidFill>
                  <a:schemeClr val="tx1"/>
                </a:solidFill>
                <a:latin typeface="HG明朝E" panose="02020909000000000000" pitchFamily="17" charset="-128"/>
                <a:ea typeface="HG明朝E" panose="02020909000000000000" pitchFamily="17" charset="-128"/>
              </a:rPr>
              <a:t>　　 要介護　１　</a:t>
            </a:r>
            <a:r>
              <a:rPr lang="ja-JP" altLang="en-US" sz="1200" dirty="0">
                <a:solidFill>
                  <a:schemeClr val="tx1"/>
                </a:solidFill>
                <a:latin typeface="HG明朝E" panose="02020909000000000000" pitchFamily="17" charset="-128"/>
                <a:ea typeface="HG明朝E" panose="02020909000000000000" pitchFamily="17" charset="-128"/>
              </a:rPr>
              <a:t>約　　７００円／日額（加算別・①）</a:t>
            </a:r>
            <a:endParaRPr lang="en-US" altLang="ja-JP" sz="1200" dirty="0">
              <a:solidFill>
                <a:schemeClr val="tx1"/>
              </a:solidFill>
              <a:latin typeface="HG明朝E" panose="02020909000000000000" pitchFamily="17" charset="-128"/>
              <a:ea typeface="HG明朝E" panose="02020909000000000000" pitchFamily="17" charset="-128"/>
            </a:endParaRPr>
          </a:p>
          <a:p>
            <a:r>
              <a:rPr lang="ja-JP" altLang="en-US" sz="1200" dirty="0">
                <a:solidFill>
                  <a:schemeClr val="tx1"/>
                </a:solidFill>
                <a:latin typeface="HG明朝E" panose="02020909000000000000" pitchFamily="17" charset="-128"/>
                <a:ea typeface="HG明朝E" panose="02020909000000000000" pitchFamily="17" charset="-128"/>
              </a:rPr>
              <a:t>　   要介護　２　約　　８２６円／日額（加算別・①）</a:t>
            </a:r>
            <a:endParaRPr lang="en-US" altLang="ja-JP" sz="1200" dirty="0">
              <a:solidFill>
                <a:schemeClr val="tx1"/>
              </a:solidFill>
              <a:latin typeface="HG明朝E" panose="02020909000000000000" pitchFamily="17" charset="-128"/>
              <a:ea typeface="HG明朝E" panose="02020909000000000000" pitchFamily="17" charset="-128"/>
            </a:endParaRPr>
          </a:p>
          <a:p>
            <a:r>
              <a:rPr kumimoji="1" lang="ja-JP" altLang="en-US" sz="1200" dirty="0">
                <a:solidFill>
                  <a:schemeClr val="tx1"/>
                </a:solidFill>
                <a:latin typeface="HG明朝E" panose="02020909000000000000" pitchFamily="17" charset="-128"/>
                <a:ea typeface="HG明朝E" panose="02020909000000000000" pitchFamily="17" charset="-128"/>
              </a:rPr>
              <a:t>　　 要介護　３　</a:t>
            </a:r>
            <a:r>
              <a:rPr lang="ja-JP" altLang="en-US" sz="1200" dirty="0">
                <a:solidFill>
                  <a:schemeClr val="tx1"/>
                </a:solidFill>
                <a:latin typeface="HG明朝E" panose="02020909000000000000" pitchFamily="17" charset="-128"/>
                <a:ea typeface="HG明朝E" panose="02020909000000000000" pitchFamily="17" charset="-128"/>
              </a:rPr>
              <a:t>約　　９５７円／日額（加算別・①）</a:t>
            </a:r>
            <a:endParaRPr lang="en-US" altLang="ja-JP" sz="1200" dirty="0">
              <a:solidFill>
                <a:schemeClr val="tx1"/>
              </a:solidFill>
              <a:latin typeface="HG明朝E" panose="02020909000000000000" pitchFamily="17" charset="-128"/>
              <a:ea typeface="HG明朝E" panose="02020909000000000000" pitchFamily="17" charset="-128"/>
            </a:endParaRPr>
          </a:p>
          <a:p>
            <a:r>
              <a:rPr lang="ja-JP" altLang="en-US" sz="1200" dirty="0">
                <a:solidFill>
                  <a:schemeClr val="tx1"/>
                </a:solidFill>
                <a:latin typeface="HG明朝E" panose="02020909000000000000" pitchFamily="17" charset="-128"/>
                <a:ea typeface="HG明朝E" panose="02020909000000000000" pitchFamily="17" charset="-128"/>
              </a:rPr>
              <a:t>　　 要介護　４　約１，０８８円／日額（加算別・①）</a:t>
            </a:r>
            <a:endParaRPr lang="en-US" altLang="ja-JP" sz="1200" dirty="0">
              <a:solidFill>
                <a:schemeClr val="tx1"/>
              </a:solidFill>
              <a:latin typeface="HG明朝E" panose="02020909000000000000" pitchFamily="17" charset="-128"/>
              <a:ea typeface="HG明朝E" panose="02020909000000000000" pitchFamily="17" charset="-128"/>
            </a:endParaRPr>
          </a:p>
          <a:p>
            <a:r>
              <a:rPr kumimoji="1" lang="ja-JP" altLang="en-US" sz="1200" dirty="0">
                <a:solidFill>
                  <a:schemeClr val="tx1"/>
                </a:solidFill>
                <a:latin typeface="HG明朝E" panose="02020909000000000000" pitchFamily="17" charset="-128"/>
                <a:ea typeface="HG明朝E" panose="02020909000000000000" pitchFamily="17" charset="-128"/>
              </a:rPr>
              <a:t>　　 要介護　５　</a:t>
            </a:r>
            <a:r>
              <a:rPr lang="ja-JP" altLang="en-US" sz="1200" dirty="0">
                <a:solidFill>
                  <a:schemeClr val="tx1"/>
                </a:solidFill>
                <a:latin typeface="HG明朝E" panose="02020909000000000000" pitchFamily="17" charset="-128"/>
                <a:ea typeface="HG明朝E" panose="02020909000000000000" pitchFamily="17" charset="-128"/>
              </a:rPr>
              <a:t>約１，２２０円／日額（加算別・①）</a:t>
            </a:r>
            <a:endParaRPr lang="en-US" altLang="ja-JP" sz="1200" dirty="0">
              <a:solidFill>
                <a:schemeClr val="tx1"/>
              </a:solidFill>
              <a:latin typeface="HG明朝E" panose="02020909000000000000" pitchFamily="17" charset="-128"/>
              <a:ea typeface="HG明朝E" panose="02020909000000000000" pitchFamily="17" charset="-128"/>
            </a:endParaRPr>
          </a:p>
          <a:p>
            <a:r>
              <a:rPr lang="en-US" altLang="ja-JP" sz="1200" dirty="0">
                <a:solidFill>
                  <a:schemeClr val="tx1"/>
                </a:solidFill>
                <a:latin typeface="HG明朝E" panose="02020909000000000000" pitchFamily="17" charset="-128"/>
                <a:ea typeface="HG明朝E" panose="02020909000000000000" pitchFamily="17" charset="-128"/>
              </a:rPr>
              <a:t>※</a:t>
            </a:r>
            <a:r>
              <a:rPr lang="ja-JP" altLang="en-US" sz="1200" dirty="0">
                <a:solidFill>
                  <a:schemeClr val="tx1"/>
                </a:solidFill>
                <a:latin typeface="HG明朝E" panose="02020909000000000000" pitchFamily="17" charset="-128"/>
                <a:ea typeface="HG明朝E" panose="02020909000000000000" pitchFamily="17" charset="-128"/>
              </a:rPr>
              <a:t>総合事業については、予防専門型を実施しております。</a:t>
            </a:r>
            <a:endParaRPr lang="en-US" altLang="ja-JP" sz="1200" dirty="0">
              <a:solidFill>
                <a:schemeClr val="tx1"/>
              </a:solidFill>
              <a:latin typeface="HG明朝E" panose="02020909000000000000" pitchFamily="17" charset="-128"/>
              <a:ea typeface="HG明朝E" panose="02020909000000000000" pitchFamily="17" charset="-128"/>
            </a:endParaRPr>
          </a:p>
          <a:p>
            <a:r>
              <a:rPr lang="en-US" altLang="ja-JP" sz="1200" dirty="0">
                <a:solidFill>
                  <a:schemeClr val="tx1"/>
                </a:solidFill>
                <a:latin typeface="HG明朝E" panose="02020909000000000000" pitchFamily="17" charset="-128"/>
                <a:ea typeface="HG明朝E" panose="02020909000000000000" pitchFamily="17" charset="-128"/>
              </a:rPr>
              <a:t>※</a:t>
            </a:r>
            <a:r>
              <a:rPr lang="ja-JP" altLang="en-US" sz="1200" dirty="0">
                <a:solidFill>
                  <a:schemeClr val="tx1"/>
                </a:solidFill>
                <a:latin typeface="HG明朝E" panose="02020909000000000000" pitchFamily="17" charset="-128"/>
                <a:ea typeface="HG明朝E" panose="02020909000000000000" pitchFamily="17" charset="-128"/>
              </a:rPr>
              <a:t>介護保険負担割合１割者の料金です。</a:t>
            </a:r>
            <a:r>
              <a:rPr lang="en-US" altLang="ja-JP" sz="1200" dirty="0">
                <a:solidFill>
                  <a:schemeClr val="tx1"/>
                </a:solidFill>
                <a:latin typeface="HG明朝E" panose="02020909000000000000" pitchFamily="17" charset="-128"/>
                <a:ea typeface="HG明朝E" panose="02020909000000000000" pitchFamily="17" charset="-128"/>
              </a:rPr>
              <a:t>2</a:t>
            </a:r>
            <a:r>
              <a:rPr lang="ja-JP" altLang="en-US" sz="1200" dirty="0">
                <a:solidFill>
                  <a:schemeClr val="tx1"/>
                </a:solidFill>
                <a:latin typeface="HG明朝E" panose="02020909000000000000" pitchFamily="17" charset="-128"/>
                <a:ea typeface="HG明朝E" panose="02020909000000000000" pitchFamily="17" charset="-128"/>
              </a:rPr>
              <a:t>割負担者は約</a:t>
            </a:r>
            <a:r>
              <a:rPr lang="en-US" altLang="ja-JP" sz="1200" dirty="0">
                <a:solidFill>
                  <a:schemeClr val="tx1"/>
                </a:solidFill>
                <a:latin typeface="HG明朝E" panose="02020909000000000000" pitchFamily="17" charset="-128"/>
                <a:ea typeface="HG明朝E" panose="02020909000000000000" pitchFamily="17" charset="-128"/>
              </a:rPr>
              <a:t>2</a:t>
            </a:r>
            <a:r>
              <a:rPr lang="ja-JP" altLang="en-US" sz="1200" dirty="0">
                <a:solidFill>
                  <a:schemeClr val="tx1"/>
                </a:solidFill>
                <a:latin typeface="HG明朝E" panose="02020909000000000000" pitchFamily="17" charset="-128"/>
                <a:ea typeface="HG明朝E" panose="02020909000000000000" pitchFamily="17" charset="-128"/>
              </a:rPr>
              <a:t>倍です。</a:t>
            </a:r>
            <a:endParaRPr lang="en-US" altLang="ja-JP" sz="1200" dirty="0">
              <a:solidFill>
                <a:schemeClr val="tx1"/>
              </a:solidFill>
              <a:latin typeface="HG明朝E" panose="02020909000000000000" pitchFamily="17" charset="-128"/>
              <a:ea typeface="HG明朝E" panose="02020909000000000000" pitchFamily="17" charset="-128"/>
            </a:endParaRPr>
          </a:p>
          <a:p>
            <a:r>
              <a:rPr lang="en-US" altLang="ja-JP" sz="1200" dirty="0">
                <a:solidFill>
                  <a:schemeClr val="tx1"/>
                </a:solidFill>
                <a:latin typeface="HG明朝E" panose="02020909000000000000" pitchFamily="17" charset="-128"/>
                <a:ea typeface="HG明朝E" panose="02020909000000000000" pitchFamily="17" charset="-128"/>
              </a:rPr>
              <a:t>※</a:t>
            </a:r>
            <a:r>
              <a:rPr lang="ja-JP" altLang="en-US" sz="1200" dirty="0">
                <a:solidFill>
                  <a:schemeClr val="tx1"/>
                </a:solidFill>
                <a:latin typeface="HG明朝E" panose="02020909000000000000" pitchFamily="17" charset="-128"/>
                <a:ea typeface="HG明朝E" panose="02020909000000000000" pitchFamily="17" charset="-128"/>
              </a:rPr>
              <a:t>定期巡回・随時対応型訪問介護・看護のご利用者は、介護 度によって介護報酬が減額されます。</a:t>
            </a:r>
            <a:endParaRPr lang="en-US" altLang="ja-JP" sz="1200" dirty="0">
              <a:solidFill>
                <a:schemeClr val="tx1"/>
              </a:solidFill>
              <a:latin typeface="HG明朝E" panose="02020909000000000000" pitchFamily="17" charset="-128"/>
              <a:ea typeface="HG明朝E" panose="02020909000000000000" pitchFamily="17" charset="-128"/>
            </a:endParaRPr>
          </a:p>
          <a:p>
            <a:r>
              <a:rPr lang="ja-JP" altLang="en-US" sz="1200" dirty="0">
                <a:solidFill>
                  <a:schemeClr val="tx1"/>
                </a:solidFill>
                <a:latin typeface="HG明朝E" panose="02020909000000000000" pitchFamily="17" charset="-128"/>
                <a:ea typeface="HG明朝E" panose="02020909000000000000" pitchFamily="17" charset="-128"/>
              </a:rPr>
              <a:t>（定期巡回・随時対応型訪問介護・看護費用にて）</a:t>
            </a:r>
            <a:endParaRPr lang="en-US" altLang="ja-JP" sz="1200" dirty="0">
              <a:solidFill>
                <a:schemeClr val="tx1"/>
              </a:solidFill>
              <a:latin typeface="HG明朝E" panose="02020909000000000000" pitchFamily="17" charset="-128"/>
              <a:ea typeface="HG明朝E" panose="02020909000000000000" pitchFamily="17" charset="-128"/>
            </a:endParaRPr>
          </a:p>
          <a:p>
            <a:r>
              <a:rPr lang="en-US" altLang="ja-JP" sz="1200" dirty="0">
                <a:solidFill>
                  <a:schemeClr val="tx1"/>
                </a:solidFill>
                <a:latin typeface="HG明朝E" panose="02020909000000000000" pitchFamily="17" charset="-128"/>
                <a:ea typeface="HG明朝E" panose="02020909000000000000" pitchFamily="17" charset="-128"/>
              </a:rPr>
              <a:t> ※</a:t>
            </a:r>
            <a:r>
              <a:rPr lang="ja-JP" altLang="en-US" sz="1200" dirty="0">
                <a:solidFill>
                  <a:schemeClr val="tx1"/>
                </a:solidFill>
                <a:latin typeface="HG明朝E" panose="02020909000000000000" pitchFamily="17" charset="-128"/>
                <a:ea typeface="HG明朝E" panose="02020909000000000000" pitchFamily="17" charset="-128"/>
              </a:rPr>
              <a:t>七福入居者様は、同一建物のため送迎減算があります。</a:t>
            </a:r>
            <a:endParaRPr lang="en-US" altLang="ja-JP" sz="1200" dirty="0">
              <a:solidFill>
                <a:schemeClr val="tx1"/>
              </a:solidFill>
              <a:latin typeface="HG明朝E" panose="02020909000000000000" pitchFamily="17" charset="-128"/>
              <a:ea typeface="HG明朝E" panose="02020909000000000000" pitchFamily="17" charset="-128"/>
            </a:endParaRPr>
          </a:p>
          <a:p>
            <a:endParaRPr kumimoji="1" lang="en-US" altLang="ja-JP" sz="1200" dirty="0">
              <a:solidFill>
                <a:schemeClr val="tx1"/>
              </a:solidFill>
              <a:latin typeface="HG明朝E" panose="02020909000000000000" pitchFamily="17" charset="-128"/>
              <a:ea typeface="HG明朝E" panose="02020909000000000000" pitchFamily="17" charset="-128"/>
            </a:endParaRPr>
          </a:p>
          <a:p>
            <a:pPr algn="ctr"/>
            <a:endParaRPr kumimoji="1" lang="ja-JP" altLang="en-US" sz="1200" dirty="0">
              <a:solidFill>
                <a:schemeClr val="tx1"/>
              </a:solidFill>
              <a:latin typeface="HG明朝E" panose="02020909000000000000" pitchFamily="17" charset="-128"/>
              <a:ea typeface="HG明朝E" panose="02020909000000000000" pitchFamily="17" charset="-128"/>
            </a:endParaRPr>
          </a:p>
        </p:txBody>
      </p:sp>
      <p:pic>
        <p:nvPicPr>
          <p:cNvPr id="46" name="図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4245553" y="1907860"/>
            <a:ext cx="2674571" cy="2772603"/>
          </a:xfrm>
          <a:prstGeom prst="rect">
            <a:avLst/>
          </a:prstGeom>
          <a:ln>
            <a:noFill/>
          </a:ln>
          <a:effectLst>
            <a:softEdge rad="112500"/>
          </a:effectLst>
        </p:spPr>
      </p:pic>
      <p:pic>
        <p:nvPicPr>
          <p:cNvPr id="47" name="図 4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3000"/>
                    </a14:imgEffect>
                  </a14:imgLayer>
                </a14:imgProps>
              </a:ext>
              <a:ext uri="{28A0092B-C50C-407E-A947-70E740481C1C}">
                <a14:useLocalDpi xmlns:a14="http://schemas.microsoft.com/office/drawing/2010/main" val="0"/>
              </a:ext>
            </a:extLst>
          </a:blip>
          <a:stretch>
            <a:fillRect/>
          </a:stretch>
        </p:blipFill>
        <p:spPr>
          <a:xfrm>
            <a:off x="16700573" y="4470469"/>
            <a:ext cx="2645891" cy="2068741"/>
          </a:xfrm>
          <a:prstGeom prst="rect">
            <a:avLst/>
          </a:prstGeom>
          <a:effectLst>
            <a:softEdge rad="127000"/>
          </a:effectLst>
        </p:spPr>
      </p:pic>
      <p:pic>
        <p:nvPicPr>
          <p:cNvPr id="13" name="図 12" descr="人, 壁, 室内, 男性 が含まれている画像&#10;&#10;自動的に生成された説明">
            <a:extLst>
              <a:ext uri="{FF2B5EF4-FFF2-40B4-BE49-F238E27FC236}">
                <a16:creationId xmlns:a16="http://schemas.microsoft.com/office/drawing/2014/main" id="{88391A84-7C8F-442C-B90D-C9C67932D47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914" t="5052" r="3282"/>
          <a:stretch/>
        </p:blipFill>
        <p:spPr>
          <a:xfrm>
            <a:off x="16482414" y="1496665"/>
            <a:ext cx="3612643" cy="2490925"/>
          </a:xfrm>
          <a:prstGeom prst="rect">
            <a:avLst/>
          </a:prstGeom>
          <a:ln>
            <a:noFill/>
          </a:ln>
          <a:effectLst>
            <a:softEdge rad="112500"/>
          </a:effectLst>
        </p:spPr>
      </p:pic>
      <p:pic>
        <p:nvPicPr>
          <p:cNvPr id="10" name="図 9">
            <a:extLst>
              <a:ext uri="{FF2B5EF4-FFF2-40B4-BE49-F238E27FC236}">
                <a16:creationId xmlns:a16="http://schemas.microsoft.com/office/drawing/2014/main" id="{F6327898-257E-41F4-A1EB-EDC993E6983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0379" y="6451757"/>
            <a:ext cx="2933748" cy="3684826"/>
          </a:xfrm>
          <a:prstGeom prst="rect">
            <a:avLst/>
          </a:prstGeom>
        </p:spPr>
      </p:pic>
      <p:pic>
        <p:nvPicPr>
          <p:cNvPr id="4" name="図 3">
            <a:extLst>
              <a:ext uri="{FF2B5EF4-FFF2-40B4-BE49-F238E27FC236}">
                <a16:creationId xmlns:a16="http://schemas.microsoft.com/office/drawing/2014/main" id="{B83EC2A8-4676-C227-52B1-8B4FC476151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89942" y="3987590"/>
            <a:ext cx="2870952" cy="2153215"/>
          </a:xfrm>
          <a:prstGeom prst="rect">
            <a:avLst/>
          </a:prstGeom>
        </p:spPr>
      </p:pic>
      <p:pic>
        <p:nvPicPr>
          <p:cNvPr id="5" name="図 4">
            <a:extLst>
              <a:ext uri="{FF2B5EF4-FFF2-40B4-BE49-F238E27FC236}">
                <a16:creationId xmlns:a16="http://schemas.microsoft.com/office/drawing/2014/main" id="{72666941-780B-ABF7-466C-C8CBFDAFB2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47140" y="7474688"/>
            <a:ext cx="2559898" cy="2661895"/>
          </a:xfrm>
          <a:prstGeom prst="rect">
            <a:avLst/>
          </a:prstGeom>
        </p:spPr>
      </p:pic>
      <p:pic>
        <p:nvPicPr>
          <p:cNvPr id="6" name="図 5">
            <a:extLst>
              <a:ext uri="{FF2B5EF4-FFF2-40B4-BE49-F238E27FC236}">
                <a16:creationId xmlns:a16="http://schemas.microsoft.com/office/drawing/2014/main" id="{C1E5B1CC-2FD0-02C1-748E-78009D668C0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8108" y="1357895"/>
            <a:ext cx="2636317" cy="2736420"/>
          </a:xfrm>
          <a:prstGeom prst="rect">
            <a:avLst/>
          </a:prstGeom>
        </p:spPr>
      </p:pic>
      <p:pic>
        <p:nvPicPr>
          <p:cNvPr id="20" name="図 19">
            <a:extLst>
              <a:ext uri="{FF2B5EF4-FFF2-40B4-BE49-F238E27FC236}">
                <a16:creationId xmlns:a16="http://schemas.microsoft.com/office/drawing/2014/main" id="{5B337169-A920-5DF6-EF70-6E6EE8B8C35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33411" y="500044"/>
            <a:ext cx="2594288" cy="2988059"/>
          </a:xfrm>
          <a:prstGeom prst="rect">
            <a:avLst/>
          </a:prstGeom>
        </p:spPr>
      </p:pic>
    </p:spTree>
    <p:extLst>
      <p:ext uri="{BB962C8B-B14F-4D97-AF65-F5344CB8AC3E}">
        <p14:creationId xmlns:p14="http://schemas.microsoft.com/office/powerpoint/2010/main" val="249023665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10419</TotalTime>
  <Words>1616</Words>
  <Application>Microsoft Office PowerPoint</Application>
  <PresentationFormat>ユーザー設定</PresentationFormat>
  <Paragraphs>189</Paragraphs>
  <Slides>4</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vt:i4>
      </vt:variant>
    </vt:vector>
  </HeadingPairs>
  <TitlesOfParts>
    <vt:vector size="14" baseType="lpstr">
      <vt:lpstr>HGP明朝E</vt:lpstr>
      <vt:lpstr>HGS明朝E</vt:lpstr>
      <vt:lpstr>HG丸ｺﾞｼｯｸM-PRO</vt:lpstr>
      <vt:lpstr>HG明朝E</vt:lpstr>
      <vt:lpstr>メイリオ</vt:lpstr>
      <vt:lpstr>Arial</vt:lpstr>
      <vt:lpstr>Calibri</vt:lpstr>
      <vt:lpstr>Calibri Light</vt:lpstr>
      <vt:lpstr>Century</vt:lpstr>
      <vt:lpstr>Office テーマ</vt:lpstr>
      <vt:lpstr>PowerPoint プレゼンテーション</vt:lpstr>
      <vt:lpstr>PowerPoint プレゼンテーション</vt:lpstr>
      <vt:lpstr>　 定期巡回･随時対応型訪問介護看護</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愛生福祉会企画室</dc:creator>
  <cp:lastModifiedBy>yuuichiro</cp:lastModifiedBy>
  <cp:revision>297</cp:revision>
  <cp:lastPrinted>2023-04-05T08:40:43Z</cp:lastPrinted>
  <dcterms:created xsi:type="dcterms:W3CDTF">2014-09-18T03:39:37Z</dcterms:created>
  <dcterms:modified xsi:type="dcterms:W3CDTF">2023-04-11T07:42:17Z</dcterms:modified>
</cp:coreProperties>
</file>