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00850" cy="99329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251" autoAdjust="0"/>
  </p:normalViewPr>
  <p:slideViewPr>
    <p:cSldViewPr snapToGrid="0">
      <p:cViewPr varScale="1">
        <p:scale>
          <a:sx n="78" d="100"/>
          <a:sy n="78" d="100"/>
        </p:scale>
        <p:origin x="88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2863" y="0"/>
            <a:ext cx="2946400" cy="498475"/>
          </a:xfrm>
          <a:prstGeom prst="rect">
            <a:avLst/>
          </a:prstGeom>
        </p:spPr>
        <p:txBody>
          <a:bodyPr vert="horz" lIns="91440" tIns="45720" rIns="91440" bIns="45720" rtlCol="0"/>
          <a:lstStyle>
            <a:lvl1pPr algn="r">
              <a:defRPr sz="1200"/>
            </a:lvl1pPr>
          </a:lstStyle>
          <a:p>
            <a:fld id="{B324480B-C1FF-4A61-AB3F-12BF6885ABB7}" type="datetimeFigureOut">
              <a:rPr kumimoji="1" lang="ja-JP" altLang="en-US" smtClean="0"/>
              <a:t>2023/6/24</a:t>
            </a:fld>
            <a:endParaRPr kumimoji="1" lang="ja-JP" altLang="en-US"/>
          </a:p>
        </p:txBody>
      </p:sp>
      <p:sp>
        <p:nvSpPr>
          <p:cNvPr id="4" name="スライド イメージ プレースホルダー 3"/>
          <p:cNvSpPr>
            <a:spLocks noGrp="1" noRot="1" noChangeAspect="1"/>
          </p:cNvSpPr>
          <p:nvPr>
            <p:ph type="sldImg" idx="2"/>
          </p:nvPr>
        </p:nvSpPr>
        <p:spPr>
          <a:xfrm>
            <a:off x="420688" y="1241425"/>
            <a:ext cx="5959475" cy="3352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9963"/>
            <a:ext cx="5441950" cy="39116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4513"/>
            <a:ext cx="29464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2863" y="9434513"/>
            <a:ext cx="2946400" cy="498475"/>
          </a:xfrm>
          <a:prstGeom prst="rect">
            <a:avLst/>
          </a:prstGeom>
        </p:spPr>
        <p:txBody>
          <a:bodyPr vert="horz" lIns="91440" tIns="45720" rIns="91440" bIns="45720" rtlCol="0" anchor="b"/>
          <a:lstStyle>
            <a:lvl1pPr algn="r">
              <a:defRPr sz="1200"/>
            </a:lvl1pPr>
          </a:lstStyle>
          <a:p>
            <a:fld id="{B61FEE77-E452-429A-9115-005959255A29}" type="slidenum">
              <a:rPr kumimoji="1" lang="ja-JP" altLang="en-US" smtClean="0"/>
              <a:t>‹#›</a:t>
            </a:fld>
            <a:endParaRPr kumimoji="1" lang="ja-JP" altLang="en-US"/>
          </a:p>
        </p:txBody>
      </p:sp>
    </p:spTree>
    <p:extLst>
      <p:ext uri="{BB962C8B-B14F-4D97-AF65-F5344CB8AC3E}">
        <p14:creationId xmlns:p14="http://schemas.microsoft.com/office/powerpoint/2010/main" val="7032858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61FEE77-E452-429A-9115-005959255A29}" type="slidenum">
              <a:rPr kumimoji="1" lang="ja-JP" altLang="en-US" smtClean="0"/>
              <a:t>2</a:t>
            </a:fld>
            <a:endParaRPr kumimoji="1" lang="ja-JP" altLang="en-US"/>
          </a:p>
        </p:txBody>
      </p:sp>
    </p:spTree>
    <p:extLst>
      <p:ext uri="{BB962C8B-B14F-4D97-AF65-F5344CB8AC3E}">
        <p14:creationId xmlns:p14="http://schemas.microsoft.com/office/powerpoint/2010/main" val="3291845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6/24/2023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6/24/2023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6/24/2023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6/24/2023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6/24/2023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6/24/2023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dirty="0"/>
              <a:t>6/24/2023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6/24/2023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3F138F-E09C-48CC-3DF0-2D693541D323}"/>
              </a:ext>
            </a:extLst>
          </p:cNvPr>
          <p:cNvSpPr>
            <a:spLocks noGrp="1"/>
          </p:cNvSpPr>
          <p:nvPr>
            <p:ph type="ctrTitle"/>
          </p:nvPr>
        </p:nvSpPr>
        <p:spPr>
          <a:xfrm>
            <a:off x="1031391" y="20573"/>
            <a:ext cx="9024731" cy="1646302"/>
          </a:xfrm>
        </p:spPr>
        <p:txBody>
          <a:bodyPr/>
          <a:lstStyle/>
          <a:p>
            <a:pPr algn="ctr"/>
            <a:r>
              <a:rPr lang="ja-JP" altLang="en-US" sz="3200" b="1" i="0" dirty="0">
                <a:solidFill>
                  <a:srgbClr val="2C2C2C"/>
                </a:solidFill>
                <a:effectLst/>
                <a:latin typeface="ヒラギノ角ゴ Pro W3"/>
              </a:rPr>
              <a:t>社会福祉法人　愛生福祉会　　　　　　　</a:t>
            </a:r>
            <a:br>
              <a:rPr lang="en-US" altLang="ja-JP" sz="3200" b="1" i="0" dirty="0">
                <a:solidFill>
                  <a:srgbClr val="2C2C2C"/>
                </a:solidFill>
                <a:effectLst/>
                <a:latin typeface="ヒラギノ角ゴ Pro W3"/>
              </a:rPr>
            </a:br>
            <a:r>
              <a:rPr lang="ja-JP" altLang="en-US" sz="3200" b="1" i="0" dirty="0">
                <a:solidFill>
                  <a:srgbClr val="2C2C2C"/>
                </a:solidFill>
                <a:effectLst/>
                <a:latin typeface="ヒラギノ角ゴ Pro W3"/>
              </a:rPr>
              <a:t>特別養護老人ホーム </a:t>
            </a:r>
            <a:r>
              <a:rPr lang="ja-JP" altLang="en-US" sz="3200" b="1" dirty="0">
                <a:solidFill>
                  <a:srgbClr val="2C2C2C"/>
                </a:solidFill>
                <a:latin typeface="ヒラギノ角ゴ Pro W3"/>
              </a:rPr>
              <a:t>　</a:t>
            </a:r>
            <a:r>
              <a:rPr lang="ja-JP" altLang="en-US" sz="3200" b="1" i="0" dirty="0">
                <a:solidFill>
                  <a:srgbClr val="2C2C2C"/>
                </a:solidFill>
                <a:effectLst/>
                <a:latin typeface="ヒラギノ角ゴ Pro W3"/>
              </a:rPr>
              <a:t>グループホーム安井乃郷</a:t>
            </a:r>
            <a:endParaRPr kumimoji="1" lang="ja-JP" altLang="en-US" sz="3200" dirty="0"/>
          </a:p>
        </p:txBody>
      </p:sp>
      <p:sp>
        <p:nvSpPr>
          <p:cNvPr id="3" name="字幕 2">
            <a:extLst>
              <a:ext uri="{FF2B5EF4-FFF2-40B4-BE49-F238E27FC236}">
                <a16:creationId xmlns:a16="http://schemas.microsoft.com/office/drawing/2014/main" id="{09EE9776-2060-B726-0BC7-D0C0BCE46CC4}"/>
              </a:ext>
            </a:extLst>
          </p:cNvPr>
          <p:cNvSpPr>
            <a:spLocks noGrp="1"/>
          </p:cNvSpPr>
          <p:nvPr>
            <p:ph type="subTitle" idx="1"/>
          </p:nvPr>
        </p:nvSpPr>
        <p:spPr>
          <a:xfrm>
            <a:off x="1785363" y="5380334"/>
            <a:ext cx="7766936" cy="1096899"/>
          </a:xfrm>
        </p:spPr>
        <p:txBody>
          <a:bodyPr/>
          <a:lstStyle/>
          <a:p>
            <a:r>
              <a:rPr lang="zh-CN" altLang="en-US" b="0" i="0" dirty="0">
                <a:solidFill>
                  <a:srgbClr val="2C2C2C"/>
                </a:solidFill>
                <a:effectLst/>
                <a:latin typeface="游明朝" panose="02020400000000000000" pitchFamily="18" charset="-128"/>
                <a:ea typeface="游明朝" panose="02020400000000000000" pitchFamily="18" charset="-128"/>
              </a:rPr>
              <a:t>住所：〒</a:t>
            </a:r>
            <a:r>
              <a:rPr lang="en-US" altLang="zh-CN" b="0" i="0" dirty="0">
                <a:solidFill>
                  <a:srgbClr val="2C2C2C"/>
                </a:solidFill>
                <a:effectLst/>
                <a:latin typeface="游明朝" panose="02020400000000000000" pitchFamily="18" charset="-128"/>
                <a:ea typeface="游明朝" panose="02020400000000000000" pitchFamily="18" charset="-128"/>
              </a:rPr>
              <a:t>462-0023 </a:t>
            </a:r>
            <a:r>
              <a:rPr lang="zh-CN" altLang="en-US" b="0" i="0" dirty="0">
                <a:solidFill>
                  <a:srgbClr val="2C2C2C"/>
                </a:solidFill>
                <a:effectLst/>
                <a:latin typeface="游明朝" panose="02020400000000000000" pitchFamily="18" charset="-128"/>
                <a:ea typeface="游明朝" panose="02020400000000000000" pitchFamily="18" charset="-128"/>
              </a:rPr>
              <a:t>名古屋市北区安井</a:t>
            </a:r>
            <a:r>
              <a:rPr lang="en-US" altLang="zh-CN" b="0" i="0" dirty="0">
                <a:solidFill>
                  <a:srgbClr val="2C2C2C"/>
                </a:solidFill>
                <a:effectLst/>
                <a:latin typeface="游明朝" panose="02020400000000000000" pitchFamily="18" charset="-128"/>
                <a:ea typeface="游明朝" panose="02020400000000000000" pitchFamily="18" charset="-128"/>
              </a:rPr>
              <a:t>1</a:t>
            </a:r>
            <a:r>
              <a:rPr lang="zh-CN" altLang="en-US" b="0" i="0" dirty="0">
                <a:solidFill>
                  <a:srgbClr val="2C2C2C"/>
                </a:solidFill>
                <a:effectLst/>
                <a:latin typeface="游明朝" panose="02020400000000000000" pitchFamily="18" charset="-128"/>
                <a:ea typeface="游明朝" panose="02020400000000000000" pitchFamily="18" charset="-128"/>
              </a:rPr>
              <a:t>丁目</a:t>
            </a:r>
            <a:r>
              <a:rPr lang="en-US" altLang="zh-CN" b="0" i="0" dirty="0">
                <a:solidFill>
                  <a:srgbClr val="2C2C2C"/>
                </a:solidFill>
                <a:effectLst/>
                <a:latin typeface="游明朝" panose="02020400000000000000" pitchFamily="18" charset="-128"/>
                <a:ea typeface="游明朝" panose="02020400000000000000" pitchFamily="18" charset="-128"/>
              </a:rPr>
              <a:t>10</a:t>
            </a:r>
            <a:r>
              <a:rPr lang="zh-CN" altLang="en-US" b="0" i="0" dirty="0">
                <a:solidFill>
                  <a:srgbClr val="2C2C2C"/>
                </a:solidFill>
                <a:effectLst/>
                <a:latin typeface="游明朝" panose="02020400000000000000" pitchFamily="18" charset="-128"/>
                <a:ea typeface="游明朝" panose="02020400000000000000" pitchFamily="18" charset="-128"/>
              </a:rPr>
              <a:t>番地</a:t>
            </a:r>
            <a:r>
              <a:rPr lang="en-US" altLang="zh-CN" b="0" i="0" dirty="0">
                <a:solidFill>
                  <a:srgbClr val="2C2C2C"/>
                </a:solidFill>
                <a:effectLst/>
                <a:latin typeface="游明朝" panose="02020400000000000000" pitchFamily="18" charset="-128"/>
                <a:ea typeface="游明朝" panose="02020400000000000000" pitchFamily="18" charset="-128"/>
              </a:rPr>
              <a:t>10</a:t>
            </a:r>
          </a:p>
          <a:p>
            <a:r>
              <a:rPr lang="en-US" altLang="zh-CN" b="0" i="0" dirty="0">
                <a:solidFill>
                  <a:srgbClr val="2C2C2C"/>
                </a:solidFill>
                <a:effectLst/>
                <a:latin typeface="游明朝" panose="02020400000000000000" pitchFamily="18" charset="-128"/>
                <a:ea typeface="游明朝" panose="02020400000000000000" pitchFamily="18" charset="-128"/>
              </a:rPr>
              <a:t>TEL</a:t>
            </a:r>
            <a:r>
              <a:rPr lang="zh-CN" altLang="en-US" b="0" i="0" dirty="0">
                <a:solidFill>
                  <a:srgbClr val="2C2C2C"/>
                </a:solidFill>
                <a:effectLst/>
                <a:latin typeface="游明朝" panose="02020400000000000000" pitchFamily="18" charset="-128"/>
                <a:ea typeface="游明朝" panose="02020400000000000000" pitchFamily="18" charset="-128"/>
              </a:rPr>
              <a:t>：</a:t>
            </a:r>
            <a:r>
              <a:rPr lang="en-US" altLang="zh-CN" b="0" i="0" dirty="0">
                <a:solidFill>
                  <a:srgbClr val="2C2C2C"/>
                </a:solidFill>
                <a:effectLst/>
                <a:latin typeface="游明朝" panose="02020400000000000000" pitchFamily="18" charset="-128"/>
                <a:ea typeface="游明朝" panose="02020400000000000000" pitchFamily="18" charset="-128"/>
              </a:rPr>
              <a:t>052-981-4165</a:t>
            </a:r>
          </a:p>
          <a:p>
            <a:endParaRPr kumimoji="1" lang="ja-JP" altLang="en-US" dirty="0"/>
          </a:p>
        </p:txBody>
      </p:sp>
      <p:pic>
        <p:nvPicPr>
          <p:cNvPr id="5" name="図 4">
            <a:extLst>
              <a:ext uri="{FF2B5EF4-FFF2-40B4-BE49-F238E27FC236}">
                <a16:creationId xmlns:a16="http://schemas.microsoft.com/office/drawing/2014/main" id="{574F4FDD-5E38-74C4-ADAD-9748A145D012}"/>
              </a:ext>
            </a:extLst>
          </p:cNvPr>
          <p:cNvPicPr>
            <a:picLocks noChangeAspect="1"/>
          </p:cNvPicPr>
          <p:nvPr/>
        </p:nvPicPr>
        <p:blipFill>
          <a:blip r:embed="rId2"/>
          <a:stretch>
            <a:fillRect/>
          </a:stretch>
        </p:blipFill>
        <p:spPr>
          <a:xfrm>
            <a:off x="882518" y="1666875"/>
            <a:ext cx="9572625" cy="3524250"/>
          </a:xfrm>
          <a:prstGeom prst="rect">
            <a:avLst/>
          </a:prstGeom>
        </p:spPr>
      </p:pic>
    </p:spTree>
    <p:extLst>
      <p:ext uri="{BB962C8B-B14F-4D97-AF65-F5344CB8AC3E}">
        <p14:creationId xmlns:p14="http://schemas.microsoft.com/office/powerpoint/2010/main" val="3565152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CD9200-0FAC-AF21-DE2A-D77AAADF5018}"/>
              </a:ext>
            </a:extLst>
          </p:cNvPr>
          <p:cNvSpPr>
            <a:spLocks noGrp="1"/>
          </p:cNvSpPr>
          <p:nvPr>
            <p:ph type="title"/>
          </p:nvPr>
        </p:nvSpPr>
        <p:spPr>
          <a:xfrm>
            <a:off x="1097648" y="808635"/>
            <a:ext cx="8596668" cy="1320800"/>
          </a:xfrm>
        </p:spPr>
        <p:txBody>
          <a:bodyPr/>
          <a:lstStyle/>
          <a:p>
            <a:r>
              <a:rPr lang="ja-JP" altLang="en-US" b="0" i="0" dirty="0">
                <a:solidFill>
                  <a:srgbClr val="2C2C2C"/>
                </a:solidFill>
                <a:effectLst/>
                <a:latin typeface="ヒラギノ明朝 Pro W6"/>
              </a:rPr>
              <a:t>利用者様・</a:t>
            </a:r>
            <a:r>
              <a:rPr lang="ja-JP" altLang="en-US" dirty="0">
                <a:solidFill>
                  <a:schemeClr val="tx1"/>
                </a:solidFill>
                <a:latin typeface="ヒラギノ明朝 Pro W6"/>
              </a:rPr>
              <a:t>家族</a:t>
            </a:r>
            <a:r>
              <a:rPr lang="ja-JP" altLang="en-US" b="0" i="0" dirty="0">
                <a:solidFill>
                  <a:srgbClr val="2C2C2C"/>
                </a:solidFill>
                <a:effectLst/>
                <a:latin typeface="ヒラギノ明朝 Pro W6"/>
              </a:rPr>
              <a:t>様へメッセージ</a:t>
            </a:r>
            <a:br>
              <a:rPr lang="ja-JP" altLang="en-US" b="0" i="0" dirty="0">
                <a:solidFill>
                  <a:srgbClr val="2C2C2C"/>
                </a:solidFill>
                <a:effectLst/>
                <a:latin typeface="ヒラギノ明朝 Pro W6"/>
              </a:rPr>
            </a:br>
            <a:endParaRPr kumimoji="1" lang="ja-JP" altLang="en-US" dirty="0"/>
          </a:p>
        </p:txBody>
      </p:sp>
      <p:sp>
        <p:nvSpPr>
          <p:cNvPr id="3" name="コンテンツ プレースホルダー 2">
            <a:extLst>
              <a:ext uri="{FF2B5EF4-FFF2-40B4-BE49-F238E27FC236}">
                <a16:creationId xmlns:a16="http://schemas.microsoft.com/office/drawing/2014/main" id="{8D221603-B33C-EAA4-1248-A6604CB37B89}"/>
              </a:ext>
            </a:extLst>
          </p:cNvPr>
          <p:cNvSpPr>
            <a:spLocks noGrp="1"/>
          </p:cNvSpPr>
          <p:nvPr>
            <p:ph idx="1"/>
          </p:nvPr>
        </p:nvSpPr>
        <p:spPr>
          <a:xfrm>
            <a:off x="677334" y="2160589"/>
            <a:ext cx="8596668" cy="4266715"/>
          </a:xfrm>
        </p:spPr>
        <p:txBody>
          <a:bodyPr>
            <a:normAutofit/>
          </a:bodyPr>
          <a:lstStyle/>
          <a:p>
            <a:pPr marL="0" indent="0" algn="just">
              <a:buNone/>
            </a:pPr>
            <a:endParaRPr lang="ja-JP" altLang="en-US" b="0" i="0" dirty="0">
              <a:solidFill>
                <a:srgbClr val="2C2C2C"/>
              </a:solidFill>
              <a:effectLst/>
              <a:latin typeface="ヒラギノ角ゴ Pro W3"/>
            </a:endParaRPr>
          </a:p>
          <a:p>
            <a:r>
              <a:rPr lang="ja-JP" altLang="en-US" sz="2400" b="0" i="0" dirty="0">
                <a:solidFill>
                  <a:srgbClr val="2C2C2C"/>
                </a:solidFill>
                <a:effectLst/>
                <a:latin typeface="ヒラギノ角ゴ Pro W3"/>
              </a:rPr>
              <a:t>安井乃郷は、平成</a:t>
            </a:r>
            <a:r>
              <a:rPr lang="en-US" altLang="ja-JP" sz="2400" b="0" i="0" dirty="0">
                <a:solidFill>
                  <a:srgbClr val="2C2C2C"/>
                </a:solidFill>
                <a:effectLst/>
                <a:latin typeface="ヒラギノ角ゴ Pro W3"/>
              </a:rPr>
              <a:t>25</a:t>
            </a:r>
            <a:r>
              <a:rPr lang="ja-JP" altLang="en-US" sz="2400" b="0" i="0" dirty="0">
                <a:solidFill>
                  <a:srgbClr val="2C2C2C"/>
                </a:solidFill>
                <a:effectLst/>
                <a:latin typeface="ヒラギノ角ゴ Pro W3"/>
              </a:rPr>
              <a:t>年４月、名古屋市北区安井に開所しました。これもひとえに利用者様、家族様をはじめ、地域の皆様の深いご理解と温かいご支援の賜物と深く感謝申し上げます。</a:t>
            </a:r>
            <a:br>
              <a:rPr lang="ja-JP" altLang="en-US" sz="2400" dirty="0"/>
            </a:br>
            <a:r>
              <a:rPr lang="ja-JP" altLang="en-US" sz="2400" b="0" i="0" dirty="0">
                <a:solidFill>
                  <a:srgbClr val="2C2C2C"/>
                </a:solidFill>
                <a:effectLst/>
                <a:latin typeface="ヒラギノ角ゴ Pro W3"/>
              </a:rPr>
              <a:t>ご利用者の皆様に「安井乃郷を利用できてよかった」と思っていただけるよう、職員一人</a:t>
            </a:r>
            <a:r>
              <a:rPr lang="ja-JP" altLang="en-US" sz="2400" dirty="0">
                <a:solidFill>
                  <a:srgbClr val="2C2C2C"/>
                </a:solidFill>
                <a:latin typeface="ヒラギノ角ゴ Pro W3"/>
              </a:rPr>
              <a:t>ひとり</a:t>
            </a:r>
            <a:r>
              <a:rPr lang="ja-JP" altLang="en-US" sz="2400" b="0" i="0" dirty="0">
                <a:solidFill>
                  <a:srgbClr val="2C2C2C"/>
                </a:solidFill>
                <a:effectLst/>
                <a:latin typeface="ヒラギノ角ゴ Pro W3"/>
              </a:rPr>
              <a:t>の技術、知識の向上をはかり、常に「介護のプロ」という専門職としての意識を持って行動します。今後も利用者様、家族様、地域の皆様から愛され、信頼される施設づくりに職員一丸となり、努めて参りま</a:t>
            </a:r>
            <a:r>
              <a:rPr lang="ja-JP" altLang="en-US" sz="2400" dirty="0">
                <a:solidFill>
                  <a:srgbClr val="2C2C2C"/>
                </a:solidFill>
                <a:latin typeface="ヒラギノ角ゴ Pro W3"/>
              </a:rPr>
              <a:t>す</a:t>
            </a:r>
            <a:r>
              <a:rPr lang="ja-JP" altLang="en-US" b="0" i="0" dirty="0">
                <a:solidFill>
                  <a:srgbClr val="2C2C2C"/>
                </a:solidFill>
                <a:effectLst/>
                <a:latin typeface="ヒラギノ角ゴ Pro W3"/>
              </a:rPr>
              <a:t>。</a:t>
            </a:r>
            <a:endParaRPr kumimoji="1" lang="ja-JP" altLang="en-US" dirty="0"/>
          </a:p>
        </p:txBody>
      </p:sp>
      <p:pic>
        <p:nvPicPr>
          <p:cNvPr id="5" name="図 4">
            <a:extLst>
              <a:ext uri="{FF2B5EF4-FFF2-40B4-BE49-F238E27FC236}">
                <a16:creationId xmlns:a16="http://schemas.microsoft.com/office/drawing/2014/main" id="{59E8AEAA-918E-6A46-CA78-DCFBE2309663}"/>
              </a:ext>
            </a:extLst>
          </p:cNvPr>
          <p:cNvPicPr>
            <a:picLocks noChangeAspect="1"/>
          </p:cNvPicPr>
          <p:nvPr/>
        </p:nvPicPr>
        <p:blipFill>
          <a:blip r:embed="rId3"/>
          <a:stretch>
            <a:fillRect/>
          </a:stretch>
        </p:blipFill>
        <p:spPr>
          <a:xfrm>
            <a:off x="7180797" y="609600"/>
            <a:ext cx="2170324" cy="1519835"/>
          </a:xfrm>
          <a:prstGeom prst="rect">
            <a:avLst/>
          </a:prstGeom>
        </p:spPr>
      </p:pic>
      <p:pic>
        <p:nvPicPr>
          <p:cNvPr id="7" name="図 6">
            <a:extLst>
              <a:ext uri="{FF2B5EF4-FFF2-40B4-BE49-F238E27FC236}">
                <a16:creationId xmlns:a16="http://schemas.microsoft.com/office/drawing/2014/main" id="{CEA23DE8-1231-2FFF-6D21-A8C79E3EF1DF}"/>
              </a:ext>
            </a:extLst>
          </p:cNvPr>
          <p:cNvPicPr>
            <a:picLocks noChangeAspect="1"/>
          </p:cNvPicPr>
          <p:nvPr/>
        </p:nvPicPr>
        <p:blipFill>
          <a:blip r:embed="rId4"/>
          <a:stretch>
            <a:fillRect/>
          </a:stretch>
        </p:blipFill>
        <p:spPr>
          <a:xfrm>
            <a:off x="88135" y="609600"/>
            <a:ext cx="921745" cy="921745"/>
          </a:xfrm>
          <a:prstGeom prst="rect">
            <a:avLst/>
          </a:prstGeom>
          <a:noFill/>
          <a:ln>
            <a:noFill/>
          </a:ln>
        </p:spPr>
      </p:pic>
    </p:spTree>
    <p:extLst>
      <p:ext uri="{BB962C8B-B14F-4D97-AF65-F5344CB8AC3E}">
        <p14:creationId xmlns:p14="http://schemas.microsoft.com/office/powerpoint/2010/main" val="919106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0817BE-6464-1B2C-6CA2-DDCF6FEE90E8}"/>
              </a:ext>
            </a:extLst>
          </p:cNvPr>
          <p:cNvSpPr>
            <a:spLocks noGrp="1"/>
          </p:cNvSpPr>
          <p:nvPr>
            <p:ph type="title"/>
          </p:nvPr>
        </p:nvSpPr>
        <p:spPr>
          <a:xfrm>
            <a:off x="677334" y="609600"/>
            <a:ext cx="8596668" cy="1320800"/>
          </a:xfrm>
        </p:spPr>
        <p:txBody>
          <a:bodyPr>
            <a:normAutofit fontScale="90000"/>
          </a:bodyPr>
          <a:lstStyle/>
          <a:p>
            <a:r>
              <a:rPr lang="ja-JP" altLang="en-US" sz="3100" b="0" i="0" dirty="0">
                <a:solidFill>
                  <a:srgbClr val="2C2C2C"/>
                </a:solidFill>
                <a:effectLst/>
                <a:latin typeface="ヒラギノ明朝 Pro W6"/>
              </a:rPr>
              <a:t>一人</a:t>
            </a:r>
            <a:r>
              <a:rPr lang="ja-JP" altLang="en-US" sz="3100" dirty="0">
                <a:solidFill>
                  <a:schemeClr val="tx1"/>
                </a:solidFill>
                <a:latin typeface="ヒラギノ明朝 Pro W6"/>
              </a:rPr>
              <a:t>ひとり</a:t>
            </a:r>
            <a:r>
              <a:rPr lang="ja-JP" altLang="en-US" sz="3100" b="0" i="0" dirty="0">
                <a:solidFill>
                  <a:srgbClr val="2C2C2C"/>
                </a:solidFill>
                <a:effectLst/>
                <a:latin typeface="ヒラギノ明朝 Pro W6"/>
              </a:rPr>
              <a:t>に合わせた個別ケアを実現。</a:t>
            </a:r>
            <a:br>
              <a:rPr lang="ja-JP" altLang="en-US" sz="3100" b="0" i="0" dirty="0">
                <a:solidFill>
                  <a:srgbClr val="2C2C2C"/>
                </a:solidFill>
                <a:effectLst/>
                <a:latin typeface="ヒラギノ明朝 Pro W6"/>
              </a:rPr>
            </a:br>
            <a:r>
              <a:rPr lang="ja-JP" altLang="en-US" sz="3100" b="0" i="0" dirty="0">
                <a:solidFill>
                  <a:srgbClr val="2C2C2C"/>
                </a:solidFill>
                <a:effectLst/>
                <a:latin typeface="ヒラギノ明朝 Pro W6"/>
              </a:rPr>
              <a:t>地域密着型の</a:t>
            </a:r>
            <a:r>
              <a:rPr lang="ja-JP" altLang="en-US" sz="3100" b="0" i="0" dirty="0">
                <a:solidFill>
                  <a:schemeClr val="tx1"/>
                </a:solidFill>
                <a:effectLst/>
                <a:latin typeface="ヒラギノ明朝 Pro W6"/>
              </a:rPr>
              <a:t>少人数制介護施設。</a:t>
            </a:r>
            <a:br>
              <a:rPr lang="ja-JP" altLang="en-US" b="0" i="0" dirty="0">
                <a:solidFill>
                  <a:schemeClr val="tx1"/>
                </a:solidFill>
                <a:effectLst/>
                <a:latin typeface="ヒラギノ明朝 Pro W6"/>
              </a:rPr>
            </a:br>
            <a:br>
              <a:rPr lang="ja-JP" altLang="en-US" dirty="0"/>
            </a:br>
            <a:endParaRPr kumimoji="1" lang="ja-JP" altLang="en-US" dirty="0"/>
          </a:p>
        </p:txBody>
      </p:sp>
      <p:sp>
        <p:nvSpPr>
          <p:cNvPr id="4" name="コンテンツ プレースホルダー 3">
            <a:extLst>
              <a:ext uri="{FF2B5EF4-FFF2-40B4-BE49-F238E27FC236}">
                <a16:creationId xmlns:a16="http://schemas.microsoft.com/office/drawing/2014/main" id="{FBA45F25-E4B2-AC0C-ED9B-C8683FC3970A}"/>
              </a:ext>
            </a:extLst>
          </p:cNvPr>
          <p:cNvSpPr>
            <a:spLocks noGrp="1"/>
          </p:cNvSpPr>
          <p:nvPr>
            <p:ph sz="half" idx="2"/>
          </p:nvPr>
        </p:nvSpPr>
        <p:spPr>
          <a:xfrm>
            <a:off x="675745" y="2737245"/>
            <a:ext cx="4568284" cy="3822581"/>
          </a:xfrm>
        </p:spPr>
        <p:txBody>
          <a:bodyPr/>
          <a:lstStyle/>
          <a:p>
            <a:pPr marL="0" indent="0">
              <a:buNone/>
            </a:pPr>
            <a:r>
              <a:rPr lang="ja-JP" altLang="en-US" b="0" i="0" dirty="0">
                <a:solidFill>
                  <a:schemeClr val="tx1"/>
                </a:solidFill>
                <a:effectLst/>
                <a:latin typeface="ヒラギノ角ゴ Pro W3"/>
              </a:rPr>
              <a:t>安井乃郷は、地域密着型施設として、特別養護老人ホーム、グループホーム、ショートステイと多様なサービスを提供し、地域の介護拠点として充分な役割を担う可能性を持った施設です。</a:t>
            </a:r>
            <a:br>
              <a:rPr lang="ja-JP" altLang="en-US" dirty="0">
                <a:solidFill>
                  <a:schemeClr val="tx1"/>
                </a:solidFill>
              </a:rPr>
            </a:br>
            <a:r>
              <a:rPr lang="ja-JP" altLang="en-US" b="0" i="0" dirty="0">
                <a:solidFill>
                  <a:schemeClr val="tx1"/>
                </a:solidFill>
                <a:effectLst/>
                <a:latin typeface="ヒラギノ角ゴ Pro W3"/>
              </a:rPr>
              <a:t>皆様に「安井乃郷を利用できてよかった」と思っていただけるよう、常に「介護のプロ」という専門職としての意識を持って、良いケアをご提供できるよう</a:t>
            </a:r>
            <a:r>
              <a:rPr lang="ja-JP" altLang="en-US" dirty="0">
                <a:solidFill>
                  <a:schemeClr val="tx1"/>
                </a:solidFill>
                <a:latin typeface="ヒラギノ角ゴ Pro W3"/>
              </a:rPr>
              <a:t>努めて</a:t>
            </a:r>
            <a:r>
              <a:rPr lang="ja-JP" altLang="en-US" b="0" i="0" dirty="0">
                <a:solidFill>
                  <a:schemeClr val="tx1"/>
                </a:solidFill>
                <a:effectLst/>
                <a:latin typeface="ヒラギノ角ゴ Pro W3"/>
              </a:rPr>
              <a:t>参ります</a:t>
            </a:r>
            <a:r>
              <a:rPr lang="ja-JP" altLang="en-US" b="0" i="0" dirty="0">
                <a:solidFill>
                  <a:srgbClr val="6A6A6A"/>
                </a:solidFill>
                <a:effectLst/>
                <a:latin typeface="ヒラギノ角ゴ Pro W3"/>
              </a:rPr>
              <a:t>。</a:t>
            </a:r>
            <a:endParaRPr kumimoji="1" lang="ja-JP" altLang="en-US" dirty="0"/>
          </a:p>
        </p:txBody>
      </p:sp>
      <p:pic>
        <p:nvPicPr>
          <p:cNvPr id="8" name="コンテンツ プレースホルダー 7">
            <a:extLst>
              <a:ext uri="{FF2B5EF4-FFF2-40B4-BE49-F238E27FC236}">
                <a16:creationId xmlns:a16="http://schemas.microsoft.com/office/drawing/2014/main" id="{6747D05F-EBDD-33E2-1530-0E9D1D6ABF73}"/>
              </a:ext>
            </a:extLst>
          </p:cNvPr>
          <p:cNvPicPr>
            <a:picLocks noGrp="1" noChangeAspect="1"/>
          </p:cNvPicPr>
          <p:nvPr>
            <p:ph sz="quarter" idx="4"/>
          </p:nvPr>
        </p:nvPicPr>
        <p:blipFill>
          <a:blip r:embed="rId2"/>
          <a:stretch>
            <a:fillRect/>
          </a:stretch>
        </p:blipFill>
        <p:spPr>
          <a:xfrm>
            <a:off x="5891426" y="2461707"/>
            <a:ext cx="2579531" cy="3439375"/>
          </a:xfrm>
        </p:spPr>
      </p:pic>
      <p:pic>
        <p:nvPicPr>
          <p:cNvPr id="9" name="図 8">
            <a:extLst>
              <a:ext uri="{FF2B5EF4-FFF2-40B4-BE49-F238E27FC236}">
                <a16:creationId xmlns:a16="http://schemas.microsoft.com/office/drawing/2014/main" id="{2810C5E9-9975-ADA2-9031-C7321FE9F909}"/>
              </a:ext>
            </a:extLst>
          </p:cNvPr>
          <p:cNvPicPr>
            <a:picLocks noChangeAspect="1"/>
          </p:cNvPicPr>
          <p:nvPr/>
        </p:nvPicPr>
        <p:blipFill>
          <a:blip r:embed="rId3"/>
          <a:stretch>
            <a:fillRect/>
          </a:stretch>
        </p:blipFill>
        <p:spPr>
          <a:xfrm>
            <a:off x="7103678" y="609600"/>
            <a:ext cx="2170324" cy="1519835"/>
          </a:xfrm>
          <a:prstGeom prst="rect">
            <a:avLst/>
          </a:prstGeom>
        </p:spPr>
      </p:pic>
      <p:pic>
        <p:nvPicPr>
          <p:cNvPr id="12" name="図 11">
            <a:extLst>
              <a:ext uri="{FF2B5EF4-FFF2-40B4-BE49-F238E27FC236}">
                <a16:creationId xmlns:a16="http://schemas.microsoft.com/office/drawing/2014/main" id="{BE35CAE0-EC66-3E79-A534-963E49A7C16A}"/>
              </a:ext>
            </a:extLst>
          </p:cNvPr>
          <p:cNvPicPr>
            <a:picLocks noChangeAspect="1"/>
          </p:cNvPicPr>
          <p:nvPr/>
        </p:nvPicPr>
        <p:blipFill>
          <a:blip r:embed="rId4"/>
          <a:stretch>
            <a:fillRect/>
          </a:stretch>
        </p:blipFill>
        <p:spPr>
          <a:xfrm rot="15056973">
            <a:off x="668784" y="5830803"/>
            <a:ext cx="1192653" cy="835191"/>
          </a:xfrm>
          <a:prstGeom prst="rect">
            <a:avLst/>
          </a:prstGeom>
        </p:spPr>
      </p:pic>
    </p:spTree>
    <p:extLst>
      <p:ext uri="{BB962C8B-B14F-4D97-AF65-F5344CB8AC3E}">
        <p14:creationId xmlns:p14="http://schemas.microsoft.com/office/powerpoint/2010/main" val="364644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4FF3C8-CB61-7185-123A-A37905E3F12B}"/>
              </a:ext>
            </a:extLst>
          </p:cNvPr>
          <p:cNvSpPr>
            <a:spLocks noGrp="1"/>
          </p:cNvSpPr>
          <p:nvPr>
            <p:ph type="title"/>
          </p:nvPr>
        </p:nvSpPr>
        <p:spPr>
          <a:xfrm>
            <a:off x="677334" y="148117"/>
            <a:ext cx="3854528" cy="1278466"/>
          </a:xfrm>
        </p:spPr>
        <p:txBody>
          <a:bodyPr/>
          <a:lstStyle/>
          <a:p>
            <a:r>
              <a:rPr lang="ja-JP" altLang="en-US" sz="4400" b="0" i="0" cap="all" dirty="0">
                <a:solidFill>
                  <a:srgbClr val="2C2C2C"/>
                </a:solidFill>
                <a:effectLst/>
                <a:latin typeface="ヒラギノ明朝 Pro W6"/>
              </a:rPr>
              <a:t>施設紹介</a:t>
            </a:r>
            <a:br>
              <a:rPr lang="ja-JP" altLang="en-US" b="0" i="0" cap="all" dirty="0">
                <a:solidFill>
                  <a:srgbClr val="D3D3D3"/>
                </a:solidFill>
                <a:effectLst/>
                <a:latin typeface="Josefin Sans" panose="020B0604020202020204" pitchFamily="2" charset="0"/>
              </a:rPr>
            </a:br>
            <a:endParaRPr kumimoji="1" lang="ja-JP" altLang="en-US" dirty="0"/>
          </a:p>
        </p:txBody>
      </p:sp>
      <p:pic>
        <p:nvPicPr>
          <p:cNvPr id="6" name="コンテンツ プレースホルダー 5">
            <a:extLst>
              <a:ext uri="{FF2B5EF4-FFF2-40B4-BE49-F238E27FC236}">
                <a16:creationId xmlns:a16="http://schemas.microsoft.com/office/drawing/2014/main" id="{41E568EC-7633-33F9-5903-9763D216D92E}"/>
              </a:ext>
            </a:extLst>
          </p:cNvPr>
          <p:cNvPicPr>
            <a:picLocks noGrp="1" noChangeAspect="1"/>
          </p:cNvPicPr>
          <p:nvPr>
            <p:ph idx="1"/>
          </p:nvPr>
        </p:nvPicPr>
        <p:blipFill>
          <a:blip r:embed="rId2"/>
          <a:stretch>
            <a:fillRect/>
          </a:stretch>
        </p:blipFill>
        <p:spPr>
          <a:xfrm>
            <a:off x="4855591" y="674258"/>
            <a:ext cx="5091115" cy="3648922"/>
          </a:xfrm>
        </p:spPr>
      </p:pic>
      <p:sp>
        <p:nvSpPr>
          <p:cNvPr id="4" name="テキスト プレースホルダー 3">
            <a:extLst>
              <a:ext uri="{FF2B5EF4-FFF2-40B4-BE49-F238E27FC236}">
                <a16:creationId xmlns:a16="http://schemas.microsoft.com/office/drawing/2014/main" id="{99C8C0F9-98BB-4E0D-F28B-2BE85214AC64}"/>
              </a:ext>
            </a:extLst>
          </p:cNvPr>
          <p:cNvSpPr>
            <a:spLocks noGrp="1"/>
          </p:cNvSpPr>
          <p:nvPr>
            <p:ph type="body" sz="half" idx="2"/>
          </p:nvPr>
        </p:nvSpPr>
        <p:spPr>
          <a:xfrm>
            <a:off x="677334" y="1254548"/>
            <a:ext cx="3854528" cy="3104734"/>
          </a:xfrm>
        </p:spPr>
        <p:txBody>
          <a:bodyPr>
            <a:normAutofit/>
          </a:bodyPr>
          <a:lstStyle/>
          <a:p>
            <a:r>
              <a:rPr lang="ja-JP" altLang="en-US" sz="2400" b="0" i="0" dirty="0">
                <a:solidFill>
                  <a:srgbClr val="424242"/>
                </a:solidFill>
                <a:effectLst/>
                <a:latin typeface="ヒラギノ角ゴ Pro W3"/>
              </a:rPr>
              <a:t>清潔感のある館内は、利用者様に快適に生活して頂けるように心がけています。</a:t>
            </a:r>
            <a:br>
              <a:rPr lang="ja-JP" altLang="en-US" sz="2400" dirty="0"/>
            </a:br>
            <a:r>
              <a:rPr lang="ja-JP" altLang="en-US" sz="2400" b="0" i="0" dirty="0">
                <a:solidFill>
                  <a:srgbClr val="424242"/>
                </a:solidFill>
                <a:effectLst/>
                <a:latin typeface="ヒラギノ角ゴ Pro W3"/>
              </a:rPr>
              <a:t>広くて自分好みの家具が置ける個室や、家庭的な雰囲気の共用スペースが大きな特徴です</a:t>
            </a:r>
            <a:r>
              <a:rPr lang="ja-JP" altLang="en-US" b="0" i="0" dirty="0">
                <a:solidFill>
                  <a:srgbClr val="424242"/>
                </a:solidFill>
                <a:effectLst/>
                <a:latin typeface="ヒラギノ角ゴ Pro W3"/>
              </a:rPr>
              <a:t>。</a:t>
            </a:r>
            <a:endParaRPr kumimoji="1" lang="ja-JP" altLang="en-US" dirty="0"/>
          </a:p>
        </p:txBody>
      </p:sp>
      <p:sp>
        <p:nvSpPr>
          <p:cNvPr id="8" name="テキスト プレースホルダー 3">
            <a:extLst>
              <a:ext uri="{FF2B5EF4-FFF2-40B4-BE49-F238E27FC236}">
                <a16:creationId xmlns:a16="http://schemas.microsoft.com/office/drawing/2014/main" id="{9ED98C79-15D5-B162-0D00-BB219FBB05C4}"/>
              </a:ext>
            </a:extLst>
          </p:cNvPr>
          <p:cNvSpPr txBox="1">
            <a:spLocks/>
          </p:cNvSpPr>
          <p:nvPr/>
        </p:nvSpPr>
        <p:spPr>
          <a:xfrm>
            <a:off x="677334" y="2593590"/>
            <a:ext cx="3854528" cy="3689991"/>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9pPr>
          </a:lstStyle>
          <a:p>
            <a:endParaRPr lang="ja-JP" altLang="en-US" dirty="0"/>
          </a:p>
        </p:txBody>
      </p:sp>
      <p:sp>
        <p:nvSpPr>
          <p:cNvPr id="9" name="テキスト ボックス 8">
            <a:extLst>
              <a:ext uri="{FF2B5EF4-FFF2-40B4-BE49-F238E27FC236}">
                <a16:creationId xmlns:a16="http://schemas.microsoft.com/office/drawing/2014/main" id="{3725A733-8267-62F6-E8F8-E4EB0613D26B}"/>
              </a:ext>
            </a:extLst>
          </p:cNvPr>
          <p:cNvSpPr txBox="1"/>
          <p:nvPr/>
        </p:nvSpPr>
        <p:spPr>
          <a:xfrm>
            <a:off x="677334" y="4438717"/>
            <a:ext cx="9593101" cy="1015663"/>
          </a:xfrm>
          <a:prstGeom prst="rect">
            <a:avLst/>
          </a:prstGeom>
          <a:noFill/>
        </p:spPr>
        <p:txBody>
          <a:bodyPr wrap="square" rtlCol="0">
            <a:spAutoFit/>
          </a:bodyPr>
          <a:lstStyle/>
          <a:p>
            <a:pPr algn="l" fontAlgn="ctr">
              <a:buFont typeface="Arial" panose="020B0604020202020204" pitchFamily="34" charset="0"/>
              <a:buChar char="•"/>
            </a:pPr>
            <a:r>
              <a:rPr lang="ja-JP" altLang="en-US" sz="2000" b="1" i="0" dirty="0">
                <a:solidFill>
                  <a:srgbClr val="5396EF"/>
                </a:solidFill>
                <a:effectLst/>
                <a:latin typeface="ヒラギノ角ゴ Pro W3"/>
              </a:rPr>
              <a:t>全室個室、共用スペース付きの「ユニット型ケア」</a:t>
            </a:r>
          </a:p>
          <a:p>
            <a:pPr algn="l" fontAlgn="ctr">
              <a:buFont typeface="Arial" panose="020B0604020202020204" pitchFamily="34" charset="0"/>
              <a:buChar char="•"/>
            </a:pPr>
            <a:r>
              <a:rPr lang="ja-JP" altLang="en-US" sz="2000" b="0" i="0" dirty="0">
                <a:effectLst/>
                <a:latin typeface="ヒラギノ角ゴ Pro W3"/>
              </a:rPr>
              <a:t> １ユニットごとに専用の個室と共用スペースを設置し、担当のスタッフが、家庭的な雰囲気のなかできめ細やかな介護をさせていただいております。</a:t>
            </a:r>
          </a:p>
        </p:txBody>
      </p:sp>
      <p:sp>
        <p:nvSpPr>
          <p:cNvPr id="10" name="テキスト ボックス 9">
            <a:extLst>
              <a:ext uri="{FF2B5EF4-FFF2-40B4-BE49-F238E27FC236}">
                <a16:creationId xmlns:a16="http://schemas.microsoft.com/office/drawing/2014/main" id="{195A5B4E-80D0-6D28-FA6C-4F4644D50263}"/>
              </a:ext>
            </a:extLst>
          </p:cNvPr>
          <p:cNvSpPr txBox="1"/>
          <p:nvPr/>
        </p:nvSpPr>
        <p:spPr>
          <a:xfrm>
            <a:off x="738535" y="5583577"/>
            <a:ext cx="5441928" cy="1015663"/>
          </a:xfrm>
          <a:prstGeom prst="rect">
            <a:avLst/>
          </a:prstGeom>
          <a:noFill/>
        </p:spPr>
        <p:txBody>
          <a:bodyPr wrap="square" rtlCol="0">
            <a:spAutoFit/>
          </a:bodyPr>
          <a:lstStyle/>
          <a:p>
            <a:r>
              <a:rPr lang="en-US" altLang="ja-JP" sz="2000" b="0" i="0" dirty="0">
                <a:solidFill>
                  <a:srgbClr val="0070C0"/>
                </a:solidFill>
                <a:effectLst/>
                <a:latin typeface="ヒラギノ角ゴ Pro W3"/>
              </a:rPr>
              <a:t>【</a:t>
            </a:r>
            <a:r>
              <a:rPr lang="ja-JP" altLang="en-US" sz="2000" b="0" i="0" dirty="0">
                <a:solidFill>
                  <a:srgbClr val="0070C0"/>
                </a:solidFill>
                <a:effectLst/>
                <a:latin typeface="ヒラギノ角ゴ Pro W3"/>
              </a:rPr>
              <a:t>設備</a:t>
            </a:r>
            <a:r>
              <a:rPr lang="en-US" altLang="ja-JP" sz="2000" b="0" i="0" dirty="0">
                <a:solidFill>
                  <a:srgbClr val="0070C0"/>
                </a:solidFill>
                <a:effectLst/>
                <a:latin typeface="ヒラギノ角ゴ Pro W3"/>
              </a:rPr>
              <a:t>】</a:t>
            </a:r>
            <a:br>
              <a:rPr lang="ja-JP" altLang="en-US" sz="2000" dirty="0"/>
            </a:br>
            <a:r>
              <a:rPr lang="ja-JP" altLang="en-US" sz="2000" b="0" i="0" dirty="0">
                <a:effectLst/>
                <a:latin typeface="ヒラギノ角ゴ Pro W3"/>
              </a:rPr>
              <a:t>冷暖房完備　</a:t>
            </a:r>
            <a:r>
              <a:rPr lang="ja-JP" altLang="en-US" sz="2000" dirty="0">
                <a:latin typeface="ヒラギノ角ゴ Pro W3"/>
              </a:rPr>
              <a:t>洗面台付き</a:t>
            </a:r>
            <a:br>
              <a:rPr lang="ja-JP" altLang="en-US" sz="2000" dirty="0"/>
            </a:br>
            <a:r>
              <a:rPr lang="ja-JP" altLang="en-US" sz="2000" b="0" i="0" dirty="0">
                <a:effectLst/>
                <a:latin typeface="ヒラギノ角ゴ Pro W3"/>
              </a:rPr>
              <a:t>お好みの家具をお持ち込みいただけます。</a:t>
            </a:r>
            <a:endParaRPr kumimoji="1" lang="ja-JP" altLang="en-US" sz="2000" dirty="0"/>
          </a:p>
        </p:txBody>
      </p:sp>
      <p:pic>
        <p:nvPicPr>
          <p:cNvPr id="11" name="図 10">
            <a:extLst>
              <a:ext uri="{FF2B5EF4-FFF2-40B4-BE49-F238E27FC236}">
                <a16:creationId xmlns:a16="http://schemas.microsoft.com/office/drawing/2014/main" id="{E83C8C47-1EA2-F664-1F3E-8FCD95CED578}"/>
              </a:ext>
            </a:extLst>
          </p:cNvPr>
          <p:cNvPicPr>
            <a:picLocks noChangeAspect="1"/>
          </p:cNvPicPr>
          <p:nvPr/>
        </p:nvPicPr>
        <p:blipFill>
          <a:blip r:embed="rId3"/>
          <a:stretch>
            <a:fillRect/>
          </a:stretch>
        </p:blipFill>
        <p:spPr>
          <a:xfrm>
            <a:off x="2604598" y="266029"/>
            <a:ext cx="1499547" cy="1050103"/>
          </a:xfrm>
          <a:prstGeom prst="rect">
            <a:avLst/>
          </a:prstGeom>
        </p:spPr>
      </p:pic>
      <p:sp>
        <p:nvSpPr>
          <p:cNvPr id="12" name="フッター プレースホルダー 11">
            <a:extLst>
              <a:ext uri="{FF2B5EF4-FFF2-40B4-BE49-F238E27FC236}">
                <a16:creationId xmlns:a16="http://schemas.microsoft.com/office/drawing/2014/main" id="{DADB3F90-4677-A60A-200F-2E86AA47F9B9}"/>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782730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E2B2E6-1E0C-D815-B408-7AD86C64BD55}"/>
              </a:ext>
            </a:extLst>
          </p:cNvPr>
          <p:cNvSpPr>
            <a:spLocks noGrp="1"/>
          </p:cNvSpPr>
          <p:nvPr>
            <p:ph type="title"/>
          </p:nvPr>
        </p:nvSpPr>
        <p:spPr/>
        <p:txBody>
          <a:bodyPr>
            <a:normAutofit fontScale="90000"/>
          </a:bodyPr>
          <a:lstStyle/>
          <a:p>
            <a:r>
              <a:rPr lang="ja-JP" altLang="en-US" b="1" i="0" dirty="0">
                <a:solidFill>
                  <a:srgbClr val="FFFFFF"/>
                </a:solidFill>
                <a:effectLst/>
                <a:latin typeface="ヒラギノ角ゴ Pro W3"/>
              </a:rPr>
              <a:t>享有用スペー共用スペース</a:t>
            </a:r>
            <a:br>
              <a:rPr lang="ja-JP" altLang="en-US" b="1" i="0" dirty="0">
                <a:solidFill>
                  <a:srgbClr val="FFFFFF"/>
                </a:solidFill>
                <a:effectLst/>
                <a:latin typeface="ヒラギノ角ゴ Pro W3"/>
              </a:rPr>
            </a:br>
            <a:r>
              <a:rPr lang="ja-JP" altLang="en-US" b="1" i="0" dirty="0">
                <a:solidFill>
                  <a:srgbClr val="FFFFFF"/>
                </a:solidFill>
                <a:effectLst/>
                <a:latin typeface="ヒラギノ角ゴ Pro W3"/>
              </a:rPr>
              <a:t>ス共用スペース</a:t>
            </a:r>
            <a:br>
              <a:rPr lang="ja-JP" altLang="en-US" b="1" i="0" dirty="0">
                <a:solidFill>
                  <a:srgbClr val="FFFFFF"/>
                </a:solidFill>
                <a:effectLst/>
                <a:latin typeface="ヒラギノ角ゴ Pro W3"/>
              </a:rPr>
            </a:br>
            <a:br>
              <a:rPr lang="ja-JP" altLang="en-US" b="1" i="0" dirty="0">
                <a:solidFill>
                  <a:srgbClr val="FFFFFF"/>
                </a:solidFill>
                <a:effectLst/>
                <a:latin typeface="ヒラギノ角ゴ Pro W3"/>
              </a:rPr>
            </a:br>
            <a:endParaRPr kumimoji="1" lang="ja-JP" altLang="en-US" dirty="0"/>
          </a:p>
        </p:txBody>
      </p:sp>
      <p:pic>
        <p:nvPicPr>
          <p:cNvPr id="7" name="コンテンツ プレースホルダー 6">
            <a:extLst>
              <a:ext uri="{FF2B5EF4-FFF2-40B4-BE49-F238E27FC236}">
                <a16:creationId xmlns:a16="http://schemas.microsoft.com/office/drawing/2014/main" id="{8DFF7BDB-7EF3-E369-E349-19010987BCDA}"/>
              </a:ext>
            </a:extLst>
          </p:cNvPr>
          <p:cNvPicPr>
            <a:picLocks noGrp="1" noChangeAspect="1"/>
          </p:cNvPicPr>
          <p:nvPr>
            <p:ph idx="1"/>
          </p:nvPr>
        </p:nvPicPr>
        <p:blipFill>
          <a:blip r:embed="rId2"/>
          <a:stretch>
            <a:fillRect/>
          </a:stretch>
        </p:blipFill>
        <p:spPr>
          <a:xfrm>
            <a:off x="677334" y="4888286"/>
            <a:ext cx="2758212" cy="2112387"/>
          </a:xfrm>
        </p:spPr>
      </p:pic>
      <p:sp>
        <p:nvSpPr>
          <p:cNvPr id="4" name="テキスト プレースホルダー 3">
            <a:extLst>
              <a:ext uri="{FF2B5EF4-FFF2-40B4-BE49-F238E27FC236}">
                <a16:creationId xmlns:a16="http://schemas.microsoft.com/office/drawing/2014/main" id="{AF6C4502-5B89-1F61-8151-B6C3E665DD3E}"/>
              </a:ext>
            </a:extLst>
          </p:cNvPr>
          <p:cNvSpPr>
            <a:spLocks noGrp="1"/>
          </p:cNvSpPr>
          <p:nvPr>
            <p:ph type="body" sz="half" idx="2"/>
          </p:nvPr>
        </p:nvSpPr>
        <p:spPr>
          <a:xfrm>
            <a:off x="3289954" y="1112692"/>
            <a:ext cx="3467710" cy="1576626"/>
          </a:xfrm>
        </p:spPr>
        <p:txBody>
          <a:bodyPr/>
          <a:lstStyle/>
          <a:p>
            <a:r>
              <a:rPr lang="ja-JP" altLang="en-US" sz="2000" b="0" i="0" dirty="0">
                <a:solidFill>
                  <a:schemeClr val="tx1"/>
                </a:solidFill>
                <a:effectLst/>
                <a:latin typeface="ヒラギノ角ゴ Pro W3"/>
              </a:rPr>
              <a:t>自然と人が集まるリビング。食事を取ったり、交流の場にもなっています</a:t>
            </a:r>
            <a:r>
              <a:rPr lang="ja-JP" altLang="en-US" b="0" i="0" dirty="0">
                <a:solidFill>
                  <a:schemeClr val="tx1"/>
                </a:solidFill>
                <a:effectLst/>
                <a:latin typeface="ヒラギノ角ゴ Pro W3"/>
              </a:rPr>
              <a:t>。</a:t>
            </a:r>
            <a:endParaRPr kumimoji="1" lang="ja-JP" altLang="en-US" dirty="0">
              <a:solidFill>
                <a:schemeClr val="tx1"/>
              </a:solidFill>
            </a:endParaRPr>
          </a:p>
        </p:txBody>
      </p:sp>
      <p:sp>
        <p:nvSpPr>
          <p:cNvPr id="5" name="タイトル 1">
            <a:extLst>
              <a:ext uri="{FF2B5EF4-FFF2-40B4-BE49-F238E27FC236}">
                <a16:creationId xmlns:a16="http://schemas.microsoft.com/office/drawing/2014/main" id="{265DBDA4-FD1B-DF40-17ED-9B09226EFBE0}"/>
              </a:ext>
            </a:extLst>
          </p:cNvPr>
          <p:cNvSpPr txBox="1">
            <a:spLocks/>
          </p:cNvSpPr>
          <p:nvPr/>
        </p:nvSpPr>
        <p:spPr>
          <a:xfrm>
            <a:off x="677334" y="148117"/>
            <a:ext cx="3854528" cy="1278466"/>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20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cap="all" dirty="0">
                <a:solidFill>
                  <a:srgbClr val="2C2C2C"/>
                </a:solidFill>
                <a:latin typeface="ヒラギノ明朝 Pro W6"/>
              </a:rPr>
              <a:t>共有スペース</a:t>
            </a:r>
            <a:br>
              <a:rPr lang="ja-JP" altLang="en-US" cap="all" dirty="0">
                <a:solidFill>
                  <a:srgbClr val="D3D3D3"/>
                </a:solidFill>
                <a:latin typeface="Josefin Sans" panose="020B0604020202020204" pitchFamily="2" charset="0"/>
              </a:rPr>
            </a:br>
            <a:endParaRPr lang="ja-JP" altLang="en-US" dirty="0"/>
          </a:p>
        </p:txBody>
      </p:sp>
      <p:pic>
        <p:nvPicPr>
          <p:cNvPr id="9" name="図 8">
            <a:extLst>
              <a:ext uri="{FF2B5EF4-FFF2-40B4-BE49-F238E27FC236}">
                <a16:creationId xmlns:a16="http://schemas.microsoft.com/office/drawing/2014/main" id="{A741AD6B-704C-62A6-32CE-801E86186731}"/>
              </a:ext>
            </a:extLst>
          </p:cNvPr>
          <p:cNvPicPr>
            <a:picLocks noChangeAspect="1"/>
          </p:cNvPicPr>
          <p:nvPr/>
        </p:nvPicPr>
        <p:blipFill>
          <a:blip r:embed="rId3"/>
          <a:stretch>
            <a:fillRect/>
          </a:stretch>
        </p:blipFill>
        <p:spPr>
          <a:xfrm>
            <a:off x="6757664" y="2689319"/>
            <a:ext cx="2758212" cy="2098932"/>
          </a:xfrm>
          <a:prstGeom prst="rect">
            <a:avLst/>
          </a:prstGeom>
        </p:spPr>
      </p:pic>
      <p:sp>
        <p:nvSpPr>
          <p:cNvPr id="12" name="テキスト プレースホルダー 3">
            <a:extLst>
              <a:ext uri="{FF2B5EF4-FFF2-40B4-BE49-F238E27FC236}">
                <a16:creationId xmlns:a16="http://schemas.microsoft.com/office/drawing/2014/main" id="{0EEA3751-0FC5-A3E0-F871-63F5560E9EAC}"/>
              </a:ext>
            </a:extLst>
          </p:cNvPr>
          <p:cNvSpPr txBox="1">
            <a:spLocks/>
          </p:cNvSpPr>
          <p:nvPr/>
        </p:nvSpPr>
        <p:spPr>
          <a:xfrm>
            <a:off x="5906331" y="4464224"/>
            <a:ext cx="3854528" cy="946791"/>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9pPr>
          </a:lstStyle>
          <a:p>
            <a:endParaRPr lang="ja-JP" altLang="en-US" dirty="0"/>
          </a:p>
        </p:txBody>
      </p:sp>
      <p:sp>
        <p:nvSpPr>
          <p:cNvPr id="13" name="テキスト プレースホルダー 3">
            <a:extLst>
              <a:ext uri="{FF2B5EF4-FFF2-40B4-BE49-F238E27FC236}">
                <a16:creationId xmlns:a16="http://schemas.microsoft.com/office/drawing/2014/main" id="{06C70D50-8FDC-665C-A8CE-DF594BE8B990}"/>
              </a:ext>
            </a:extLst>
          </p:cNvPr>
          <p:cNvSpPr txBox="1">
            <a:spLocks/>
          </p:cNvSpPr>
          <p:nvPr/>
        </p:nvSpPr>
        <p:spPr>
          <a:xfrm>
            <a:off x="3668414" y="5911209"/>
            <a:ext cx="3854528" cy="946791"/>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9pPr>
          </a:lstStyle>
          <a:p>
            <a:endParaRPr lang="ja-JP" altLang="en-US" dirty="0"/>
          </a:p>
        </p:txBody>
      </p:sp>
      <p:sp>
        <p:nvSpPr>
          <p:cNvPr id="14" name="テキスト プレースホルダー 3">
            <a:extLst>
              <a:ext uri="{FF2B5EF4-FFF2-40B4-BE49-F238E27FC236}">
                <a16:creationId xmlns:a16="http://schemas.microsoft.com/office/drawing/2014/main" id="{193CD2A9-8A59-866E-370E-8CC845E1171D}"/>
              </a:ext>
            </a:extLst>
          </p:cNvPr>
          <p:cNvSpPr txBox="1">
            <a:spLocks/>
          </p:cNvSpPr>
          <p:nvPr/>
        </p:nvSpPr>
        <p:spPr>
          <a:xfrm>
            <a:off x="3435546" y="5261113"/>
            <a:ext cx="3504346" cy="1596887"/>
          </a:xfrm>
          <a:prstGeom prst="rect">
            <a:avLst/>
          </a:prstGeom>
        </p:spPr>
        <p:txBody>
          <a:bodyPr vert="horz" lIns="91440" tIns="45720" rIns="91440" bIns="45720" rtlCol="0">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9pPr>
          </a:lstStyle>
          <a:p>
            <a:r>
              <a:rPr lang="ja-JP" altLang="en-US" sz="2000" b="0" i="0" dirty="0">
                <a:solidFill>
                  <a:schemeClr val="tx1"/>
                </a:solidFill>
                <a:effectLst/>
                <a:latin typeface="ヒラギノ角ゴ Pro W3"/>
              </a:rPr>
              <a:t>お風呂場は、転倒防止のための滑り止めや手すりなど、安心のバリアフリー設計です。</a:t>
            </a:r>
            <a:endParaRPr lang="ja-JP" altLang="en-US" sz="2000" dirty="0">
              <a:solidFill>
                <a:schemeClr val="tx1"/>
              </a:solidFill>
            </a:endParaRPr>
          </a:p>
        </p:txBody>
      </p:sp>
      <p:sp>
        <p:nvSpPr>
          <p:cNvPr id="15" name="テキスト プレースホルダー 3">
            <a:extLst>
              <a:ext uri="{FF2B5EF4-FFF2-40B4-BE49-F238E27FC236}">
                <a16:creationId xmlns:a16="http://schemas.microsoft.com/office/drawing/2014/main" id="{72DB09E0-8CEC-342D-6823-59D9DA441F73}"/>
              </a:ext>
            </a:extLst>
          </p:cNvPr>
          <p:cNvSpPr txBox="1">
            <a:spLocks/>
          </p:cNvSpPr>
          <p:nvPr/>
        </p:nvSpPr>
        <p:spPr>
          <a:xfrm>
            <a:off x="4091619" y="2777070"/>
            <a:ext cx="2848273" cy="1778278"/>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kumimoji="1" sz="1000" kern="1200">
                <a:solidFill>
                  <a:schemeClr val="tx1">
                    <a:lumMod val="75000"/>
                    <a:lumOff val="25000"/>
                  </a:schemeClr>
                </a:solidFill>
                <a:latin typeface="+mn-lt"/>
                <a:ea typeface="+mn-ea"/>
                <a:cs typeface="+mn-cs"/>
              </a:defRPr>
            </a:lvl9pPr>
          </a:lstStyle>
          <a:p>
            <a:r>
              <a:rPr lang="ja-JP" altLang="en-US" sz="2000" b="0" i="0" dirty="0">
                <a:solidFill>
                  <a:schemeClr val="tx1"/>
                </a:solidFill>
                <a:effectLst/>
                <a:latin typeface="ヒラギノ角ゴ Pro W3"/>
              </a:rPr>
              <a:t>お体が不自由な方でも入浴をお楽しみいただける入浴設備が</a:t>
            </a:r>
            <a:br>
              <a:rPr lang="ja-JP" altLang="en-US" sz="2000" dirty="0">
                <a:solidFill>
                  <a:schemeClr val="tx1"/>
                </a:solidFill>
              </a:rPr>
            </a:br>
            <a:r>
              <a:rPr lang="ja-JP" altLang="en-US" sz="2000" b="0" i="0" dirty="0">
                <a:solidFill>
                  <a:schemeClr val="tx1"/>
                </a:solidFill>
                <a:effectLst/>
                <a:latin typeface="ヒラギノ角ゴ Pro W3"/>
              </a:rPr>
              <a:t>整っています</a:t>
            </a:r>
            <a:r>
              <a:rPr lang="ja-JP" altLang="en-US" b="0" i="0" dirty="0">
                <a:solidFill>
                  <a:schemeClr val="tx1"/>
                </a:solidFill>
                <a:effectLst/>
                <a:latin typeface="ヒラギノ角ゴ Pro W3"/>
              </a:rPr>
              <a:t>。</a:t>
            </a:r>
            <a:endParaRPr lang="ja-JP" altLang="en-US" dirty="0">
              <a:solidFill>
                <a:schemeClr val="tx1"/>
              </a:solidFill>
            </a:endParaRPr>
          </a:p>
        </p:txBody>
      </p:sp>
      <p:pic>
        <p:nvPicPr>
          <p:cNvPr id="17" name="図 16">
            <a:extLst>
              <a:ext uri="{FF2B5EF4-FFF2-40B4-BE49-F238E27FC236}">
                <a16:creationId xmlns:a16="http://schemas.microsoft.com/office/drawing/2014/main" id="{AECB0A7C-C943-8AE0-A3EF-D058DA6748BD}"/>
              </a:ext>
            </a:extLst>
          </p:cNvPr>
          <p:cNvPicPr>
            <a:picLocks noChangeAspect="1"/>
          </p:cNvPicPr>
          <p:nvPr/>
        </p:nvPicPr>
        <p:blipFill>
          <a:blip r:embed="rId4"/>
          <a:stretch>
            <a:fillRect/>
          </a:stretch>
        </p:blipFill>
        <p:spPr>
          <a:xfrm>
            <a:off x="531742" y="1129332"/>
            <a:ext cx="2758212" cy="2085477"/>
          </a:xfrm>
          <a:prstGeom prst="rect">
            <a:avLst/>
          </a:prstGeom>
        </p:spPr>
      </p:pic>
      <p:pic>
        <p:nvPicPr>
          <p:cNvPr id="22" name="図 21">
            <a:extLst>
              <a:ext uri="{FF2B5EF4-FFF2-40B4-BE49-F238E27FC236}">
                <a16:creationId xmlns:a16="http://schemas.microsoft.com/office/drawing/2014/main" id="{5A5BCC5B-205C-FB65-D584-E0649B372619}"/>
              </a:ext>
            </a:extLst>
          </p:cNvPr>
          <p:cNvPicPr>
            <a:picLocks noChangeAspect="1"/>
          </p:cNvPicPr>
          <p:nvPr/>
        </p:nvPicPr>
        <p:blipFill>
          <a:blip r:embed="rId5"/>
          <a:stretch>
            <a:fillRect/>
          </a:stretch>
        </p:blipFill>
        <p:spPr>
          <a:xfrm>
            <a:off x="3789690" y="295149"/>
            <a:ext cx="1093442" cy="765716"/>
          </a:xfrm>
          <a:prstGeom prst="rect">
            <a:avLst/>
          </a:prstGeom>
        </p:spPr>
      </p:pic>
      <p:pic>
        <p:nvPicPr>
          <p:cNvPr id="24" name="図 23">
            <a:extLst>
              <a:ext uri="{FF2B5EF4-FFF2-40B4-BE49-F238E27FC236}">
                <a16:creationId xmlns:a16="http://schemas.microsoft.com/office/drawing/2014/main" id="{B74312B0-97ED-B745-F08A-F66ADE24ED4F}"/>
              </a:ext>
            </a:extLst>
          </p:cNvPr>
          <p:cNvPicPr>
            <a:picLocks noChangeAspect="1"/>
          </p:cNvPicPr>
          <p:nvPr/>
        </p:nvPicPr>
        <p:blipFill>
          <a:blip r:embed="rId6"/>
          <a:stretch>
            <a:fillRect/>
          </a:stretch>
        </p:blipFill>
        <p:spPr>
          <a:xfrm rot="15430261">
            <a:off x="3363023" y="3632044"/>
            <a:ext cx="1097957" cy="727275"/>
          </a:xfrm>
          <a:prstGeom prst="rect">
            <a:avLst/>
          </a:prstGeom>
        </p:spPr>
      </p:pic>
    </p:spTree>
    <p:extLst>
      <p:ext uri="{BB962C8B-B14F-4D97-AF65-F5344CB8AC3E}">
        <p14:creationId xmlns:p14="http://schemas.microsoft.com/office/powerpoint/2010/main" val="3244036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コンテンツ プレースホルダー 7">
            <a:extLst>
              <a:ext uri="{FF2B5EF4-FFF2-40B4-BE49-F238E27FC236}">
                <a16:creationId xmlns:a16="http://schemas.microsoft.com/office/drawing/2014/main" id="{021D7C47-571A-65BE-5304-67BE83A40927}"/>
              </a:ext>
            </a:extLst>
          </p:cNvPr>
          <p:cNvPicPr>
            <a:picLocks noGrp="1" noChangeAspect="1"/>
          </p:cNvPicPr>
          <p:nvPr>
            <p:ph sz="half" idx="2"/>
          </p:nvPr>
        </p:nvPicPr>
        <p:blipFill>
          <a:blip r:embed="rId2"/>
          <a:stretch>
            <a:fillRect/>
          </a:stretch>
        </p:blipFill>
        <p:spPr>
          <a:xfrm>
            <a:off x="7098285" y="1609068"/>
            <a:ext cx="2883543" cy="2194306"/>
          </a:xfrm>
        </p:spPr>
      </p:pic>
      <p:pic>
        <p:nvPicPr>
          <p:cNvPr id="10" name="図 9">
            <a:extLst>
              <a:ext uri="{FF2B5EF4-FFF2-40B4-BE49-F238E27FC236}">
                <a16:creationId xmlns:a16="http://schemas.microsoft.com/office/drawing/2014/main" id="{54A4D3C0-C4D1-78D2-3552-06B2835A02B6}"/>
              </a:ext>
            </a:extLst>
          </p:cNvPr>
          <p:cNvPicPr>
            <a:picLocks noChangeAspect="1"/>
          </p:cNvPicPr>
          <p:nvPr/>
        </p:nvPicPr>
        <p:blipFill>
          <a:blip r:embed="rId3"/>
          <a:stretch>
            <a:fillRect/>
          </a:stretch>
        </p:blipFill>
        <p:spPr>
          <a:xfrm>
            <a:off x="3766435" y="3472605"/>
            <a:ext cx="2883543" cy="2194306"/>
          </a:xfrm>
          <a:prstGeom prst="rect">
            <a:avLst/>
          </a:prstGeom>
        </p:spPr>
      </p:pic>
      <p:pic>
        <p:nvPicPr>
          <p:cNvPr id="14" name="コンテンツ プレースホルダー 13">
            <a:extLst>
              <a:ext uri="{FF2B5EF4-FFF2-40B4-BE49-F238E27FC236}">
                <a16:creationId xmlns:a16="http://schemas.microsoft.com/office/drawing/2014/main" id="{DF45C4C9-37DF-F326-1C7A-E433EF75BCB0}"/>
              </a:ext>
            </a:extLst>
          </p:cNvPr>
          <p:cNvPicPr>
            <a:picLocks noGrp="1" noChangeAspect="1"/>
          </p:cNvPicPr>
          <p:nvPr>
            <p:ph sz="half" idx="1"/>
          </p:nvPr>
        </p:nvPicPr>
        <p:blipFill>
          <a:blip r:embed="rId4"/>
          <a:stretch>
            <a:fillRect/>
          </a:stretch>
        </p:blipFill>
        <p:spPr>
          <a:xfrm>
            <a:off x="332778" y="1609068"/>
            <a:ext cx="2869477" cy="2194306"/>
          </a:xfrm>
        </p:spPr>
      </p:pic>
      <p:sp>
        <p:nvSpPr>
          <p:cNvPr id="19" name="タイトル 1">
            <a:extLst>
              <a:ext uri="{FF2B5EF4-FFF2-40B4-BE49-F238E27FC236}">
                <a16:creationId xmlns:a16="http://schemas.microsoft.com/office/drawing/2014/main" id="{A8FD5003-9601-218E-9A84-90B217228585}"/>
              </a:ext>
            </a:extLst>
          </p:cNvPr>
          <p:cNvSpPr txBox="1">
            <a:spLocks/>
          </p:cNvSpPr>
          <p:nvPr/>
        </p:nvSpPr>
        <p:spPr>
          <a:xfrm>
            <a:off x="677334" y="148117"/>
            <a:ext cx="3854528" cy="1278466"/>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20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cap="all" dirty="0">
                <a:solidFill>
                  <a:srgbClr val="2C2C2C"/>
                </a:solidFill>
                <a:latin typeface="ヒラギノ明朝 Pro W6"/>
              </a:rPr>
              <a:t>共有スペース</a:t>
            </a:r>
            <a:br>
              <a:rPr lang="ja-JP" altLang="en-US" cap="all" dirty="0">
                <a:solidFill>
                  <a:srgbClr val="D3D3D3"/>
                </a:solidFill>
                <a:latin typeface="Josefin Sans" panose="020B0604020202020204" pitchFamily="2" charset="0"/>
              </a:rPr>
            </a:br>
            <a:endParaRPr lang="ja-JP" altLang="en-US" dirty="0"/>
          </a:p>
        </p:txBody>
      </p:sp>
      <p:sp>
        <p:nvSpPr>
          <p:cNvPr id="20" name="テキスト プレースホルダー 3">
            <a:extLst>
              <a:ext uri="{FF2B5EF4-FFF2-40B4-BE49-F238E27FC236}">
                <a16:creationId xmlns:a16="http://schemas.microsoft.com/office/drawing/2014/main" id="{C3A7B201-9E74-34E5-4B7D-4EE6F926C603}"/>
              </a:ext>
            </a:extLst>
          </p:cNvPr>
          <p:cNvSpPr txBox="1">
            <a:spLocks/>
          </p:cNvSpPr>
          <p:nvPr/>
        </p:nvSpPr>
        <p:spPr>
          <a:xfrm>
            <a:off x="0" y="3927115"/>
            <a:ext cx="3708659" cy="96071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000" b="0" i="0" dirty="0">
                <a:solidFill>
                  <a:schemeClr val="tx1"/>
                </a:solidFill>
                <a:effectLst/>
                <a:latin typeface="ヒラギノ角ゴ Pro W3"/>
              </a:rPr>
              <a:t>日当りがよく、日向ぼっこをされている方も多いです。</a:t>
            </a:r>
            <a:endParaRPr lang="ja-JP" altLang="en-US" dirty="0">
              <a:solidFill>
                <a:schemeClr val="tx1"/>
              </a:solidFill>
            </a:endParaRPr>
          </a:p>
        </p:txBody>
      </p:sp>
      <p:sp>
        <p:nvSpPr>
          <p:cNvPr id="21" name="テキスト プレースホルダー 3">
            <a:extLst>
              <a:ext uri="{FF2B5EF4-FFF2-40B4-BE49-F238E27FC236}">
                <a16:creationId xmlns:a16="http://schemas.microsoft.com/office/drawing/2014/main" id="{EF28E27E-F3DF-A85E-D8B7-9B43F1CCA93C}"/>
              </a:ext>
            </a:extLst>
          </p:cNvPr>
          <p:cNvSpPr txBox="1">
            <a:spLocks/>
          </p:cNvSpPr>
          <p:nvPr/>
        </p:nvSpPr>
        <p:spPr>
          <a:xfrm>
            <a:off x="6989223" y="3826654"/>
            <a:ext cx="3467710" cy="100408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000" b="0" i="0" dirty="0">
                <a:solidFill>
                  <a:schemeClr val="tx1"/>
                </a:solidFill>
                <a:effectLst/>
                <a:latin typeface="ヒラギノ角ゴ Pro W3"/>
              </a:rPr>
              <a:t>施設内はいつも清潔に保たれています。</a:t>
            </a:r>
            <a:endParaRPr lang="ja-JP" altLang="en-US" dirty="0">
              <a:solidFill>
                <a:schemeClr val="tx1"/>
              </a:solidFill>
            </a:endParaRPr>
          </a:p>
        </p:txBody>
      </p:sp>
      <p:sp>
        <p:nvSpPr>
          <p:cNvPr id="22" name="テキスト プレースホルダー 3">
            <a:extLst>
              <a:ext uri="{FF2B5EF4-FFF2-40B4-BE49-F238E27FC236}">
                <a16:creationId xmlns:a16="http://schemas.microsoft.com/office/drawing/2014/main" id="{B5363AB2-153C-2B81-0C74-CD71500E7E82}"/>
              </a:ext>
            </a:extLst>
          </p:cNvPr>
          <p:cNvSpPr txBox="1">
            <a:spLocks/>
          </p:cNvSpPr>
          <p:nvPr/>
        </p:nvSpPr>
        <p:spPr>
          <a:xfrm>
            <a:off x="2812017" y="6046676"/>
            <a:ext cx="5318431" cy="62207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000" b="0" i="0" dirty="0">
                <a:solidFill>
                  <a:schemeClr val="tx1"/>
                </a:solidFill>
                <a:effectLst/>
                <a:latin typeface="ヒラギノ角ゴ Pro W3"/>
              </a:rPr>
              <a:t>近隣には自然も多く、安らげる地域です。</a:t>
            </a:r>
            <a:endParaRPr lang="ja-JP" altLang="en-US" dirty="0">
              <a:solidFill>
                <a:schemeClr val="tx1"/>
              </a:solidFill>
            </a:endParaRPr>
          </a:p>
        </p:txBody>
      </p:sp>
      <p:pic>
        <p:nvPicPr>
          <p:cNvPr id="23" name="図 22">
            <a:extLst>
              <a:ext uri="{FF2B5EF4-FFF2-40B4-BE49-F238E27FC236}">
                <a16:creationId xmlns:a16="http://schemas.microsoft.com/office/drawing/2014/main" id="{4B72484B-E7F8-ABE8-F409-843ED8EDD76F}"/>
              </a:ext>
            </a:extLst>
          </p:cNvPr>
          <p:cNvPicPr>
            <a:picLocks noChangeAspect="1"/>
          </p:cNvPicPr>
          <p:nvPr/>
        </p:nvPicPr>
        <p:blipFill>
          <a:blip r:embed="rId5"/>
          <a:stretch>
            <a:fillRect/>
          </a:stretch>
        </p:blipFill>
        <p:spPr>
          <a:xfrm>
            <a:off x="3708659" y="262298"/>
            <a:ext cx="1499547" cy="1050103"/>
          </a:xfrm>
          <a:prstGeom prst="rect">
            <a:avLst/>
          </a:prstGeom>
        </p:spPr>
      </p:pic>
      <p:pic>
        <p:nvPicPr>
          <p:cNvPr id="24" name="図 23">
            <a:extLst>
              <a:ext uri="{FF2B5EF4-FFF2-40B4-BE49-F238E27FC236}">
                <a16:creationId xmlns:a16="http://schemas.microsoft.com/office/drawing/2014/main" id="{CA33BDAF-D808-C643-7E60-E4D9B760339E}"/>
              </a:ext>
            </a:extLst>
          </p:cNvPr>
          <p:cNvPicPr>
            <a:picLocks noChangeAspect="1"/>
          </p:cNvPicPr>
          <p:nvPr/>
        </p:nvPicPr>
        <p:blipFill>
          <a:blip r:embed="rId5"/>
          <a:stretch>
            <a:fillRect/>
          </a:stretch>
        </p:blipFill>
        <p:spPr>
          <a:xfrm rot="1325122" flipH="1">
            <a:off x="1369597" y="5828192"/>
            <a:ext cx="1499548" cy="881691"/>
          </a:xfrm>
          <a:prstGeom prst="rect">
            <a:avLst/>
          </a:prstGeom>
        </p:spPr>
      </p:pic>
    </p:spTree>
    <p:extLst>
      <p:ext uri="{BB962C8B-B14F-4D97-AF65-F5344CB8AC3E}">
        <p14:creationId xmlns:p14="http://schemas.microsoft.com/office/powerpoint/2010/main" val="1957040198"/>
      </p:ext>
    </p:extLst>
  </p:cSld>
  <p:clrMapOvr>
    <a:masterClrMapping/>
  </p:clrMapOvr>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110</TotalTime>
  <Words>461</Words>
  <Application>Microsoft Office PowerPoint</Application>
  <PresentationFormat>ワイド画面</PresentationFormat>
  <Paragraphs>23</Paragraphs>
  <Slides>6</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ヒラギノ角ゴ Pro W3</vt:lpstr>
      <vt:lpstr>ヒラギノ明朝 Pro W6</vt:lpstr>
      <vt:lpstr>游ゴシック</vt:lpstr>
      <vt:lpstr>游明朝</vt:lpstr>
      <vt:lpstr>Arial</vt:lpstr>
      <vt:lpstr>Josefin Sans</vt:lpstr>
      <vt:lpstr>Trebuchet MS</vt:lpstr>
      <vt:lpstr>Wingdings 3</vt:lpstr>
      <vt:lpstr>ファセット</vt:lpstr>
      <vt:lpstr>社会福祉法人　愛生福祉会　　　　　　　 特別養護老人ホーム 　グループホーム安井乃郷</vt:lpstr>
      <vt:lpstr>利用者様・家族様へメッセージ </vt:lpstr>
      <vt:lpstr>一人ひとりに合わせた個別ケアを実現。 地域密着型の少人数制介護施設。  </vt:lpstr>
      <vt:lpstr>施設紹介 </vt:lpstr>
      <vt:lpstr>享有用スペー共用スペース ス共用スペース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社会福祉法人　愛生福祉会　　　　　　　　特別養護老人ホーム 安井乃郷</dc:title>
  <dc:creator>ロジ　戸澤</dc:creator>
  <cp:lastModifiedBy>安井乃郷 安井乃郷</cp:lastModifiedBy>
  <cp:revision>7</cp:revision>
  <cp:lastPrinted>2023-05-21T07:10:34Z</cp:lastPrinted>
  <dcterms:created xsi:type="dcterms:W3CDTF">2023-05-21T05:38:34Z</dcterms:created>
  <dcterms:modified xsi:type="dcterms:W3CDTF">2023-06-24T05:38:37Z</dcterms:modified>
</cp:coreProperties>
</file>